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66f52ac40_0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66f52ac40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66f52ac40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d66f52ac40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66f52ac40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d66f52ac40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66f52ac40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d66f52ac40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d66f52ac40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d66f52ac40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66f52ac40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d66f52ac40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66f52ac40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d66f52ac40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d66f52ac40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d66f52ac40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66f52ac40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d66f52ac40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d66f52ac40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d66f52ac40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6f52ac40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6f52ac40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d66f52ac40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d66f52ac40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d66f52ac40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d66f52ac40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d66f52ac40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d66f52ac40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d66f52ac40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d66f52ac40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66f52ac40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d66f52ac40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d66f52ac40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d66f52ac40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d66f52ac40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d66f52ac40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d66f52ac40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d66f52ac40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d66f52ac40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d66f52ac40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66f52ac40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d66f52ac40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d66f52ac40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d66f52ac40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d66f52ac40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d66f52ac40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d66f52ac40_0_1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d66f52ac40_0_1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66f52ac40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66f52ac40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66f52ac40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d66f52ac40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d66f52ac40_0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d66f52ac40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d66f52ac40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d66f52ac40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d66f52ac40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d66f52ac40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d6859ff52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d6859ff52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d6859ff52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d6859ff52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d66f52ac40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d66f52ac40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d66f52ac40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d66f52ac40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d66f52ac40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d66f52ac40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66f52ac40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d66f52ac40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d66f52ac40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d66f52ac40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d66f52ac40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d66f52ac40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d66f52ac40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d66f52ac40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d66f52ac40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d66f52ac40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d66f52ac40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d66f52ac40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d66f52ac40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d66f52ac40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d66f52ac40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d66f52ac40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d66f52ac40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d66f52ac40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d66f52ac40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d66f52ac40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d66f52ac40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d66f52ac40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d66f52ac40_0_1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d66f52ac40_0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d66f52ac40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d66f52ac40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d66f52ac40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d66f52ac40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d66f52ac40_0_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d66f52ac40_0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d66f52ac40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d66f52ac40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d66f52ac40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d66f52ac40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d66f52ac40_0_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d66f52ac40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d66f52ac40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d66f52ac40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d66f52ac40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d66f52ac40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d66f52ac40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d66f52ac40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d66f52ac40_0_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d66f52ac40_0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d66f52ac40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d66f52ac40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d66f52ac40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d66f52ac40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d66f52ac40_0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d66f52ac40_0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d66f52ac40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d66f52ac40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d66f52ac40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d66f52ac40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d66f52ac40_0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d66f52ac40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d66f52ac40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d66f52ac40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d66f52ac40_0_1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d66f52ac40_0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d66f52ac40_0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d66f52ac40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d66f52ac40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d66f52ac40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d66f52ac40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d66f52ac40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d66f52ac40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d66f52ac40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d66f52ac40_0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d66f52ac40_0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d66f52ac40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d66f52ac40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d66f52ac40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d66f52ac40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pecl.php.net/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pecl.php.net/" TargetMode="External"/><Relationship Id="rId4" Type="http://schemas.openxmlformats.org/officeDocument/2006/relationships/image" Target="../media/image5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www.phpinternalsbook.com/" TargetMode="External"/><Relationship Id="rId4" Type="http://schemas.openxmlformats.org/officeDocument/2006/relationships/hyperlink" Target="https://wiki.php.net/internals/extensions" TargetMode="External"/><Relationship Id="rId11" Type="http://schemas.openxmlformats.org/officeDocument/2006/relationships/hyperlink" Target="https://github.com/phplang/extension-tutorial" TargetMode="External"/><Relationship Id="rId10" Type="http://schemas.openxmlformats.org/officeDocument/2006/relationships/hyperlink" Target="https://www.npopov.com/" TargetMode="External"/><Relationship Id="rId12" Type="http://schemas.openxmlformats.org/officeDocument/2006/relationships/hyperlink" Target="https://speakerdeck.com/carusogabriel" TargetMode="External"/><Relationship Id="rId9" Type="http://schemas.openxmlformats.org/officeDocument/2006/relationships/hyperlink" Target="http://doc.php.net" TargetMode="External"/><Relationship Id="rId5" Type="http://schemas.openxmlformats.org/officeDocument/2006/relationships/hyperlink" Target="https://qa.php.net/write-test.php" TargetMode="External"/><Relationship Id="rId6" Type="http://schemas.openxmlformats.org/officeDocument/2006/relationships/hyperlink" Target="https://www.php.net/get-involved.php" TargetMode="External"/><Relationship Id="rId7" Type="http://schemas.openxmlformats.org/officeDocument/2006/relationships/hyperlink" Target="https://wiki.php.net/rfc/howto" TargetMode="External"/><Relationship Id="rId8" Type="http://schemas.openxmlformats.org/officeDocument/2006/relationships/hyperlink" Target="https://qa.php.net/write-test.php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www.youtube.com/watch?v=s-0pWt4gpFk" TargetMode="External"/><Relationship Id="rId4" Type="http://schemas.openxmlformats.org/officeDocument/2006/relationships/hyperlink" Target="https://www.youtube.com/watch?v=oY-vIgxHtvU" TargetMode="External"/><Relationship Id="rId5" Type="http://schemas.openxmlformats.org/officeDocument/2006/relationships/hyperlink" Target="https://www.youtube.com/watch?v=WnalfL8BnjQ" TargetMode="External"/><Relationship Id="rId6" Type="http://schemas.openxmlformats.org/officeDocument/2006/relationships/hyperlink" Target="https://www.youtube.com/watch?v=8BTxmPppPeQ&amp;t=737s" TargetMode="External"/><Relationship Id="rId7" Type="http://schemas.openxmlformats.org/officeDocument/2006/relationships/hyperlink" Target="https://www.youtube.com/watch?v=GQRwcCFYhMA&amp;list=PLuO5XgHMVGLCt0rcgvQhpjJf6i4FcQwoI" TargetMode="External"/><Relationship Id="rId8" Type="http://schemas.openxmlformats.org/officeDocument/2006/relationships/hyperlink" Target="https://www.youtube.com/@PHPRoundtable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99525"/>
            <a:ext cx="8520600" cy="32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422"/>
              <a:t>&lt;? echo</a:t>
            </a:r>
            <a:r>
              <a:rPr lang="es-419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“The </a:t>
            </a:r>
            <a:r>
              <a:rPr b="1" lang="es-419"/>
              <a:t>PHP </a:t>
            </a:r>
            <a:r>
              <a:rPr lang="es-419"/>
              <a:t>Contributor Roadmap”;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?&gt;</a:t>
            </a:r>
            <a:endParaRPr sz="3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56025" y="35509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by Juan Carlos Morales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5150900" y="2342650"/>
            <a:ext cx="400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7" name="Google Shape;57;p13" title="phpe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7225" y="3104713"/>
            <a:ext cx="1685074" cy="168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 to start contributing to the code of PHP</a:t>
            </a:r>
            <a:endParaRPr/>
          </a:p>
        </p:txBody>
      </p:sp>
      <p:grpSp>
        <p:nvGrpSpPr>
          <p:cNvPr id="146" name="Google Shape;146;p22"/>
          <p:cNvGrpSpPr/>
          <p:nvPr/>
        </p:nvGrpSpPr>
        <p:grpSpPr>
          <a:xfrm>
            <a:off x="426350" y="1017725"/>
            <a:ext cx="2027275" cy="544325"/>
            <a:chOff x="478075" y="1205075"/>
            <a:chExt cx="2027275" cy="544325"/>
          </a:xfrm>
        </p:grpSpPr>
        <p:sp>
          <p:nvSpPr>
            <p:cNvPr id="147" name="Google Shape;147;p22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Join the community</a:t>
              </a: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lt1"/>
                  </a:solidFill>
                </a:rPr>
                <a:t>1</a:t>
              </a:r>
              <a:endParaRPr sz="1100"/>
            </a:p>
          </p:txBody>
        </p:sp>
      </p:grpSp>
      <p:grpSp>
        <p:nvGrpSpPr>
          <p:cNvPr id="149" name="Google Shape;149;p22"/>
          <p:cNvGrpSpPr/>
          <p:nvPr/>
        </p:nvGrpSpPr>
        <p:grpSpPr>
          <a:xfrm>
            <a:off x="3932150" y="2205000"/>
            <a:ext cx="2256750" cy="1031861"/>
            <a:chOff x="5227550" y="2205000"/>
            <a:chExt cx="2256750" cy="1031861"/>
          </a:xfrm>
        </p:grpSpPr>
        <p:sp>
          <p:nvSpPr>
            <p:cNvPr id="150" name="Google Shape;150;p22"/>
            <p:cNvSpPr/>
            <p:nvPr/>
          </p:nvSpPr>
          <p:spPr>
            <a:xfrm>
              <a:off x="5378000" y="2327861"/>
              <a:ext cx="2106300" cy="909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solidFill>
                    <a:schemeClr val="lt1"/>
                  </a:solidFill>
                </a:rPr>
                <a:t>Read the existing documentation and learn from it, </a:t>
              </a:r>
              <a:r>
                <a:rPr b="1" lang="es-419" u="sng">
                  <a:solidFill>
                    <a:schemeClr val="lt1"/>
                  </a:solidFill>
                </a:rPr>
                <a:t>while walking the roadmap</a:t>
              </a:r>
              <a:endParaRPr b="1" u="sng">
                <a:solidFill>
                  <a:schemeClr val="lt1"/>
                </a:solidFill>
              </a:endParaRPr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5227550" y="2205000"/>
              <a:ext cx="669900" cy="1551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lt1"/>
                  </a:solidFill>
                </a:rPr>
                <a:t>Always</a:t>
              </a:r>
              <a:endParaRPr sz="9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1 Join the Community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356050" y="1283775"/>
            <a:ext cx="8520600" cy="3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Joining the community is the first step.</a:t>
            </a:r>
            <a:br>
              <a:rPr lang="es-419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Will help you to put yourself into the radar of “what is going on at the moment?”.</a:t>
            </a:r>
            <a:br>
              <a:rPr lang="es-419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You will put yourself up-to-date with the actual discussions related to features, changes, RFCs, etc.</a:t>
            </a:r>
            <a:br>
              <a:rPr lang="es-419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Also, if in the future you work in an RFC or new extension, you will need to be in touch with the community, either </a:t>
            </a:r>
            <a:r>
              <a:rPr lang="es-419"/>
              <a:t>because</a:t>
            </a:r>
            <a:r>
              <a:rPr lang="es-419"/>
              <a:t> of help, or in the case of RFCs you need to discuss it with the Community as part of the procedure.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1 Join the Community - Internals Mailing List</a:t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525" y="1017725"/>
            <a:ext cx="438704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419"/>
              <a:t>Roadmap: 1 Join the Community - Internals Mailing 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138" y="1103600"/>
            <a:ext cx="521901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419"/>
              <a:t>Roadmap: 1 Join the Community - Internals Mailing 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650" y="1017725"/>
            <a:ext cx="6199385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/>
          <p:nvPr/>
        </p:nvSpPr>
        <p:spPr>
          <a:xfrm>
            <a:off x="3318150" y="1019825"/>
            <a:ext cx="3310800" cy="43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419"/>
              <a:t>Roadmap: 1 Join the Community - Internals Mailing 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402" y="1083450"/>
            <a:ext cx="7055501" cy="388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1 Join the Community - Mailing 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950" y="1155350"/>
            <a:ext cx="530266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1 Join the Community - Github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013" y="1074025"/>
            <a:ext cx="630597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 to start contributing to the code of PHP</a:t>
            </a:r>
            <a:endParaRPr/>
          </a:p>
        </p:txBody>
      </p:sp>
      <p:grpSp>
        <p:nvGrpSpPr>
          <p:cNvPr id="200" name="Google Shape;200;p30"/>
          <p:cNvGrpSpPr/>
          <p:nvPr/>
        </p:nvGrpSpPr>
        <p:grpSpPr>
          <a:xfrm>
            <a:off x="426350" y="1017725"/>
            <a:ext cx="2027275" cy="544325"/>
            <a:chOff x="478075" y="1205075"/>
            <a:chExt cx="2027275" cy="544325"/>
          </a:xfrm>
        </p:grpSpPr>
        <p:sp>
          <p:nvSpPr>
            <p:cNvPr id="201" name="Google Shape;201;p30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Join the community</a:t>
              </a: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lt1"/>
                  </a:solidFill>
                </a:rPr>
                <a:t>1</a:t>
              </a:r>
              <a:endParaRPr sz="1100"/>
            </a:p>
          </p:txBody>
        </p:sp>
      </p:grpSp>
      <p:grpSp>
        <p:nvGrpSpPr>
          <p:cNvPr id="203" name="Google Shape;203;p30"/>
          <p:cNvGrpSpPr/>
          <p:nvPr/>
        </p:nvGrpSpPr>
        <p:grpSpPr>
          <a:xfrm>
            <a:off x="3932150" y="2205000"/>
            <a:ext cx="2256750" cy="1031861"/>
            <a:chOff x="5227550" y="2205000"/>
            <a:chExt cx="2256750" cy="1031861"/>
          </a:xfrm>
        </p:grpSpPr>
        <p:sp>
          <p:nvSpPr>
            <p:cNvPr id="204" name="Google Shape;204;p30"/>
            <p:cNvSpPr/>
            <p:nvPr/>
          </p:nvSpPr>
          <p:spPr>
            <a:xfrm>
              <a:off x="5378000" y="2327861"/>
              <a:ext cx="2106300" cy="909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solidFill>
                    <a:schemeClr val="lt1"/>
                  </a:solidFill>
                </a:rPr>
                <a:t>Read the existing documentation and learn from it, </a:t>
              </a:r>
              <a:r>
                <a:rPr b="1" lang="es-419" u="sng">
                  <a:solidFill>
                    <a:schemeClr val="lt1"/>
                  </a:solidFill>
                </a:rPr>
                <a:t>while walking the roadmap</a:t>
              </a:r>
              <a:endParaRPr b="1" u="sng">
                <a:solidFill>
                  <a:schemeClr val="lt1"/>
                </a:solidFill>
              </a:endParaRPr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5227550" y="2205000"/>
              <a:ext cx="669900" cy="1551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lt1"/>
                  </a:solidFill>
                </a:rPr>
                <a:t>Always</a:t>
              </a:r>
              <a:endParaRPr sz="900">
                <a:solidFill>
                  <a:schemeClr val="lt1"/>
                </a:solidFill>
              </a:endParaRPr>
            </a:p>
          </p:txBody>
        </p:sp>
      </p:grpSp>
      <p:grpSp>
        <p:nvGrpSpPr>
          <p:cNvPr id="206" name="Google Shape;206;p30"/>
          <p:cNvGrpSpPr/>
          <p:nvPr/>
        </p:nvGrpSpPr>
        <p:grpSpPr>
          <a:xfrm>
            <a:off x="426350" y="1682850"/>
            <a:ext cx="2027275" cy="544325"/>
            <a:chOff x="478075" y="1205075"/>
            <a:chExt cx="2027275" cy="544325"/>
          </a:xfrm>
        </p:grpSpPr>
        <p:sp>
          <p:nvSpPr>
            <p:cNvPr id="207" name="Google Shape;207;p30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Read contributor information</a:t>
              </a: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lt1"/>
                  </a:solidFill>
                </a:rPr>
                <a:t>2</a:t>
              </a:r>
              <a:endParaRPr sz="110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2 Read the contributor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725" y="1017725"/>
            <a:ext cx="585491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Who am I?</a:t>
            </a:r>
            <a:endParaRPr/>
          </a:p>
        </p:txBody>
      </p:sp>
      <p:pic>
        <p:nvPicPr>
          <p:cNvPr id="63" name="Google Shape;63;p14" title="githu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263" y="3710325"/>
            <a:ext cx="510972" cy="49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 title="linked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8263" y="4307634"/>
            <a:ext cx="510972" cy="49606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322734" y="4382948"/>
            <a:ext cx="987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2"/>
                </a:solidFill>
              </a:rPr>
              <a:t>jcm-jcm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322734" y="3785639"/>
            <a:ext cx="15978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2"/>
                </a:solidFill>
              </a:rPr>
              <a:t>juan-morales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67" name="Google Shape;67;p14" title="juan_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1488" y="592700"/>
            <a:ext cx="2789475" cy="220039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3528925" y="2849200"/>
            <a:ext cx="25746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2"/>
                </a:solidFill>
              </a:rPr>
              <a:t>Juan Carlos Morales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2"/>
                </a:solidFill>
              </a:rPr>
              <a:t>Software Engineer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2 Read the contributor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900" y="1162750"/>
            <a:ext cx="669642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2 Read the contributor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475" y="1155375"/>
            <a:ext cx="587581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/>
          <p:nvPr/>
        </p:nvSpPr>
        <p:spPr>
          <a:xfrm>
            <a:off x="2438725" y="1648000"/>
            <a:ext cx="4951500" cy="290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 to start contributing to the code of PHP</a:t>
            </a:r>
            <a:endParaRPr/>
          </a:p>
        </p:txBody>
      </p:sp>
      <p:grpSp>
        <p:nvGrpSpPr>
          <p:cNvPr id="233" name="Google Shape;233;p34"/>
          <p:cNvGrpSpPr/>
          <p:nvPr/>
        </p:nvGrpSpPr>
        <p:grpSpPr>
          <a:xfrm>
            <a:off x="426350" y="1017725"/>
            <a:ext cx="2027275" cy="544325"/>
            <a:chOff x="478075" y="1205075"/>
            <a:chExt cx="2027275" cy="544325"/>
          </a:xfrm>
        </p:grpSpPr>
        <p:sp>
          <p:nvSpPr>
            <p:cNvPr id="234" name="Google Shape;234;p34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Join the community</a:t>
              </a:r>
              <a:endParaRPr/>
            </a:p>
          </p:txBody>
        </p:sp>
        <p:sp>
          <p:nvSpPr>
            <p:cNvPr id="235" name="Google Shape;235;p34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lt1"/>
                  </a:solidFill>
                </a:rPr>
                <a:t>1</a:t>
              </a:r>
              <a:endParaRPr sz="1100"/>
            </a:p>
          </p:txBody>
        </p:sp>
      </p:grpSp>
      <p:grpSp>
        <p:nvGrpSpPr>
          <p:cNvPr id="236" name="Google Shape;236;p34"/>
          <p:cNvGrpSpPr/>
          <p:nvPr/>
        </p:nvGrpSpPr>
        <p:grpSpPr>
          <a:xfrm>
            <a:off x="3932150" y="2205000"/>
            <a:ext cx="2256750" cy="1031861"/>
            <a:chOff x="5227550" y="2205000"/>
            <a:chExt cx="2256750" cy="1031861"/>
          </a:xfrm>
        </p:grpSpPr>
        <p:sp>
          <p:nvSpPr>
            <p:cNvPr id="237" name="Google Shape;237;p34"/>
            <p:cNvSpPr/>
            <p:nvPr/>
          </p:nvSpPr>
          <p:spPr>
            <a:xfrm>
              <a:off x="5378000" y="2327861"/>
              <a:ext cx="2106300" cy="909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solidFill>
                    <a:schemeClr val="lt1"/>
                  </a:solidFill>
                </a:rPr>
                <a:t>Read the existing documentation and learn from it, </a:t>
              </a:r>
              <a:r>
                <a:rPr b="1" lang="es-419" u="sng">
                  <a:solidFill>
                    <a:schemeClr val="lt1"/>
                  </a:solidFill>
                </a:rPr>
                <a:t>while walking the roadmap</a:t>
              </a:r>
              <a:endParaRPr b="1" u="sng">
                <a:solidFill>
                  <a:schemeClr val="lt1"/>
                </a:solidFill>
              </a:endParaRPr>
            </a:p>
          </p:txBody>
        </p:sp>
        <p:sp>
          <p:nvSpPr>
            <p:cNvPr id="238" name="Google Shape;238;p34"/>
            <p:cNvSpPr/>
            <p:nvPr/>
          </p:nvSpPr>
          <p:spPr>
            <a:xfrm>
              <a:off x="5227550" y="2205000"/>
              <a:ext cx="669900" cy="1551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lt1"/>
                  </a:solidFill>
                </a:rPr>
                <a:t>Always</a:t>
              </a:r>
              <a:endParaRPr sz="900">
                <a:solidFill>
                  <a:schemeClr val="lt1"/>
                </a:solidFill>
              </a:endParaRPr>
            </a:p>
          </p:txBody>
        </p:sp>
      </p:grpSp>
      <p:grpSp>
        <p:nvGrpSpPr>
          <p:cNvPr id="239" name="Google Shape;239;p34"/>
          <p:cNvGrpSpPr/>
          <p:nvPr/>
        </p:nvGrpSpPr>
        <p:grpSpPr>
          <a:xfrm>
            <a:off x="426350" y="1682850"/>
            <a:ext cx="2027275" cy="544325"/>
            <a:chOff x="478075" y="1205075"/>
            <a:chExt cx="2027275" cy="544325"/>
          </a:xfrm>
        </p:grpSpPr>
        <p:sp>
          <p:nvSpPr>
            <p:cNvPr id="240" name="Google Shape;240;p34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Read contributor information</a:t>
              </a:r>
              <a:endParaRPr/>
            </a:p>
          </p:txBody>
        </p:sp>
        <p:sp>
          <p:nvSpPr>
            <p:cNvPr id="241" name="Google Shape;241;p34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lt1"/>
                  </a:solidFill>
                </a:rPr>
                <a:t>2</a:t>
              </a:r>
              <a:endParaRPr sz="1100"/>
            </a:p>
          </p:txBody>
        </p:sp>
      </p:grpSp>
      <p:grpSp>
        <p:nvGrpSpPr>
          <p:cNvPr id="242" name="Google Shape;242;p34"/>
          <p:cNvGrpSpPr/>
          <p:nvPr/>
        </p:nvGrpSpPr>
        <p:grpSpPr>
          <a:xfrm>
            <a:off x="426350" y="2347963"/>
            <a:ext cx="2027275" cy="544325"/>
            <a:chOff x="478075" y="1205075"/>
            <a:chExt cx="2027275" cy="544325"/>
          </a:xfrm>
        </p:grpSpPr>
        <p:sp>
          <p:nvSpPr>
            <p:cNvPr id="243" name="Google Shape;243;p34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Setup local environment</a:t>
              </a:r>
              <a:endParaRPr/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lt1"/>
                  </a:solidFill>
                </a:rPr>
                <a:t>3</a:t>
              </a:r>
              <a:endParaRPr sz="11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3 Setup your local environment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5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Fork the php-src repository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50" y="1997150"/>
            <a:ext cx="8839203" cy="2168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3 Setup your local environment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6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Fork the php-src repository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8525"/>
            <a:ext cx="8839200" cy="212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3 Setup your local environment</a:t>
            </a:r>
            <a:endParaRPr/>
          </a:p>
        </p:txBody>
      </p:sp>
      <p:sp>
        <p:nvSpPr>
          <p:cNvPr id="264" name="Google Shape;264;p37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Clone your fork locally in your development machine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8525"/>
            <a:ext cx="8839202" cy="3334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3 Setup your local environment</a:t>
            </a:r>
            <a:endParaRPr/>
          </a:p>
        </p:txBody>
      </p:sp>
      <p:sp>
        <p:nvSpPr>
          <p:cNvPr id="271" name="Google Shape;271;p38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Install development requirements and dependencies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925" y="1524200"/>
            <a:ext cx="4092872" cy="34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3 Setup your local environment</a:t>
            </a:r>
            <a:endParaRPr/>
          </a:p>
        </p:txBody>
      </p:sp>
      <p:sp>
        <p:nvSpPr>
          <p:cNvPr id="278" name="Google Shape;278;p39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Configure and Build PHP from source code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79" name="Google Shape;2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8525"/>
            <a:ext cx="8839204" cy="2572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3 Setup your local environment</a:t>
            </a:r>
            <a:endParaRPr/>
          </a:p>
        </p:txBody>
      </p:sp>
      <p:sp>
        <p:nvSpPr>
          <p:cNvPr id="285" name="Google Shape;285;p40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Configure and Build PHP from source code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86" name="Google Shape;2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175" y="1383775"/>
            <a:ext cx="5825659" cy="34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3 Setup your local environment</a:t>
            </a:r>
            <a:endParaRPr/>
          </a:p>
        </p:txBody>
      </p:sp>
      <p:sp>
        <p:nvSpPr>
          <p:cNvPr id="292" name="Google Shape;292;p41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Run the PHP Tests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500" y="556100"/>
            <a:ext cx="5825659" cy="34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50" y="2266950"/>
            <a:ext cx="798195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Who am I?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150" y="1113800"/>
            <a:ext cx="702217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3 Setup your local environment</a:t>
            </a:r>
            <a:endParaRPr/>
          </a:p>
        </p:txBody>
      </p:sp>
      <p:sp>
        <p:nvSpPr>
          <p:cNvPr id="300" name="Google Shape;300;p42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…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1" name="Google Shape;301;p42"/>
          <p:cNvSpPr txBox="1"/>
          <p:nvPr/>
        </p:nvSpPr>
        <p:spPr>
          <a:xfrm>
            <a:off x="3622350" y="2073000"/>
            <a:ext cx="1899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400">
                <a:solidFill>
                  <a:schemeClr val="dk2"/>
                </a:solidFill>
              </a:rPr>
              <a:t>All Set!</a:t>
            </a:r>
            <a:endParaRPr sz="3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 to start contributing to the code of PHP</a:t>
            </a:r>
            <a:endParaRPr/>
          </a:p>
        </p:txBody>
      </p:sp>
      <p:grpSp>
        <p:nvGrpSpPr>
          <p:cNvPr id="307" name="Google Shape;307;p43"/>
          <p:cNvGrpSpPr/>
          <p:nvPr/>
        </p:nvGrpSpPr>
        <p:grpSpPr>
          <a:xfrm>
            <a:off x="426350" y="1017725"/>
            <a:ext cx="2027275" cy="544325"/>
            <a:chOff x="478075" y="1205075"/>
            <a:chExt cx="2027275" cy="544325"/>
          </a:xfrm>
        </p:grpSpPr>
        <p:sp>
          <p:nvSpPr>
            <p:cNvPr id="308" name="Google Shape;308;p43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Join the community</a:t>
              </a:r>
              <a:endParaRPr/>
            </a:p>
          </p:txBody>
        </p:sp>
        <p:sp>
          <p:nvSpPr>
            <p:cNvPr id="309" name="Google Shape;309;p43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lt1"/>
                  </a:solidFill>
                </a:rPr>
                <a:t>1</a:t>
              </a:r>
              <a:endParaRPr sz="1100"/>
            </a:p>
          </p:txBody>
        </p:sp>
      </p:grpSp>
      <p:grpSp>
        <p:nvGrpSpPr>
          <p:cNvPr id="310" name="Google Shape;310;p43"/>
          <p:cNvGrpSpPr/>
          <p:nvPr/>
        </p:nvGrpSpPr>
        <p:grpSpPr>
          <a:xfrm>
            <a:off x="3932150" y="2205000"/>
            <a:ext cx="2256750" cy="1031861"/>
            <a:chOff x="5227550" y="2205000"/>
            <a:chExt cx="2256750" cy="1031861"/>
          </a:xfrm>
        </p:grpSpPr>
        <p:sp>
          <p:nvSpPr>
            <p:cNvPr id="311" name="Google Shape;311;p43"/>
            <p:cNvSpPr/>
            <p:nvPr/>
          </p:nvSpPr>
          <p:spPr>
            <a:xfrm>
              <a:off x="5378000" y="2327861"/>
              <a:ext cx="2106300" cy="909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solidFill>
                    <a:schemeClr val="lt1"/>
                  </a:solidFill>
                </a:rPr>
                <a:t>Read the existing documentation and learn from it, </a:t>
              </a:r>
              <a:r>
                <a:rPr b="1" lang="es-419" u="sng">
                  <a:solidFill>
                    <a:schemeClr val="lt1"/>
                  </a:solidFill>
                </a:rPr>
                <a:t>while walking the roadmap</a:t>
              </a:r>
              <a:endParaRPr b="1" u="sng">
                <a:solidFill>
                  <a:schemeClr val="lt1"/>
                </a:solidFill>
              </a:endParaRPr>
            </a:p>
          </p:txBody>
        </p:sp>
        <p:sp>
          <p:nvSpPr>
            <p:cNvPr id="312" name="Google Shape;312;p43"/>
            <p:cNvSpPr/>
            <p:nvPr/>
          </p:nvSpPr>
          <p:spPr>
            <a:xfrm>
              <a:off x="5227550" y="2205000"/>
              <a:ext cx="669900" cy="1551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lt1"/>
                  </a:solidFill>
                </a:rPr>
                <a:t>Always</a:t>
              </a:r>
              <a:endParaRPr sz="900">
                <a:solidFill>
                  <a:schemeClr val="lt1"/>
                </a:solidFill>
              </a:endParaRPr>
            </a:p>
          </p:txBody>
        </p:sp>
      </p:grpSp>
      <p:grpSp>
        <p:nvGrpSpPr>
          <p:cNvPr id="313" name="Google Shape;313;p43"/>
          <p:cNvGrpSpPr/>
          <p:nvPr/>
        </p:nvGrpSpPr>
        <p:grpSpPr>
          <a:xfrm>
            <a:off x="426350" y="1682850"/>
            <a:ext cx="2027275" cy="544325"/>
            <a:chOff x="478075" y="1205075"/>
            <a:chExt cx="2027275" cy="544325"/>
          </a:xfrm>
        </p:grpSpPr>
        <p:sp>
          <p:nvSpPr>
            <p:cNvPr id="314" name="Google Shape;314;p43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Read contributor information</a:t>
              </a:r>
              <a:endParaRPr/>
            </a:p>
          </p:txBody>
        </p:sp>
        <p:sp>
          <p:nvSpPr>
            <p:cNvPr id="315" name="Google Shape;315;p43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lt1"/>
                  </a:solidFill>
                </a:rPr>
                <a:t>2</a:t>
              </a:r>
              <a:endParaRPr sz="1100"/>
            </a:p>
          </p:txBody>
        </p:sp>
      </p:grpSp>
      <p:grpSp>
        <p:nvGrpSpPr>
          <p:cNvPr id="316" name="Google Shape;316;p43"/>
          <p:cNvGrpSpPr/>
          <p:nvPr/>
        </p:nvGrpSpPr>
        <p:grpSpPr>
          <a:xfrm>
            <a:off x="426350" y="2347963"/>
            <a:ext cx="2027275" cy="544325"/>
            <a:chOff x="478075" y="1205075"/>
            <a:chExt cx="2027275" cy="544325"/>
          </a:xfrm>
        </p:grpSpPr>
        <p:sp>
          <p:nvSpPr>
            <p:cNvPr id="317" name="Google Shape;317;p43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Setup local environment</a:t>
              </a:r>
              <a:endParaRPr/>
            </a:p>
          </p:txBody>
        </p:sp>
        <p:sp>
          <p:nvSpPr>
            <p:cNvPr id="318" name="Google Shape;318;p43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lt1"/>
                  </a:solidFill>
                </a:rPr>
                <a:t>3</a:t>
              </a:r>
              <a:endParaRPr sz="1100"/>
            </a:p>
          </p:txBody>
        </p:sp>
      </p:grpSp>
      <p:grpSp>
        <p:nvGrpSpPr>
          <p:cNvPr id="319" name="Google Shape;319;p43"/>
          <p:cNvGrpSpPr/>
          <p:nvPr/>
        </p:nvGrpSpPr>
        <p:grpSpPr>
          <a:xfrm>
            <a:off x="426350" y="3013088"/>
            <a:ext cx="2027275" cy="544325"/>
            <a:chOff x="478075" y="1205075"/>
            <a:chExt cx="2027275" cy="544325"/>
          </a:xfrm>
        </p:grpSpPr>
        <p:sp>
          <p:nvSpPr>
            <p:cNvPr id="320" name="Google Shape;320;p43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Learn PHP Tests (PHPT)</a:t>
              </a:r>
              <a:endParaRPr/>
            </a:p>
          </p:txBody>
        </p:sp>
        <p:sp>
          <p:nvSpPr>
            <p:cNvPr id="321" name="Google Shape;321;p43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lt1"/>
                  </a:solidFill>
                </a:rPr>
                <a:t>4</a:t>
              </a:r>
              <a:endParaRPr sz="1100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4 Learn PHP Tests - PHPT</a:t>
            </a:r>
            <a:endParaRPr/>
          </a:p>
        </p:txBody>
      </p:sp>
      <p:sp>
        <p:nvSpPr>
          <p:cNvPr id="327" name="Google Shape;327;p44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Official documentation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28" name="Google Shape;3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250" y="1416125"/>
            <a:ext cx="7166494" cy="34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4 Learn PHP Tests - PHPT</a:t>
            </a:r>
            <a:endParaRPr/>
          </a:p>
        </p:txBody>
      </p:sp>
      <p:sp>
        <p:nvSpPr>
          <p:cNvPr id="334" name="Google Shape;334;p45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Official documentation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35" name="Google Shape;3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925" y="1416125"/>
            <a:ext cx="5098159" cy="35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4 Learn PHP Tests - PHPT</a:t>
            </a:r>
            <a:endParaRPr/>
          </a:p>
        </p:txBody>
      </p:sp>
      <p:sp>
        <p:nvSpPr>
          <p:cNvPr id="341" name="Google Shape;341;p46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Official documentation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42" name="Google Shape;3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913" y="1416125"/>
            <a:ext cx="3206185" cy="342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4 Learn PHP Tests - PHPT</a:t>
            </a:r>
            <a:endParaRPr/>
          </a:p>
        </p:txBody>
      </p:sp>
      <p:sp>
        <p:nvSpPr>
          <p:cNvPr id="348" name="Google Shape;348;p47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PHP Internals Book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49" name="Google Shape;3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8525"/>
            <a:ext cx="4679697" cy="3422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497" y="1568525"/>
            <a:ext cx="4007103" cy="2999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4 Learn PHP Tests - PHPT</a:t>
            </a:r>
            <a:endParaRPr/>
          </a:p>
        </p:txBody>
      </p:sp>
      <p:sp>
        <p:nvSpPr>
          <p:cNvPr id="356" name="Google Shape;356;p48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Write a QA Test to increase source code </a:t>
            </a:r>
            <a:r>
              <a:rPr lang="es-419" sz="1800"/>
              <a:t>test</a:t>
            </a:r>
            <a:r>
              <a:rPr lang="es-419" sz="1800"/>
              <a:t> coverage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57" name="Google Shape;35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850" y="860550"/>
            <a:ext cx="6373595" cy="34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8"/>
          <p:cNvSpPr txBox="1"/>
          <p:nvPr/>
        </p:nvSpPr>
        <p:spPr>
          <a:xfrm>
            <a:off x="1242800" y="3836725"/>
            <a:ext cx="688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222222"/>
                </a:solidFill>
                <a:highlight>
                  <a:srgbClr val="FFFFFF"/>
                </a:highlight>
              </a:rPr>
              <a:t>Then check in folder </a:t>
            </a:r>
            <a:r>
              <a:rPr b="1" lang="es-419" sz="1700">
                <a:solidFill>
                  <a:srgbClr val="222222"/>
                </a:solidFill>
                <a:highlight>
                  <a:srgbClr val="FFFFFF"/>
                </a:highlight>
              </a:rPr>
              <a:t>lcov_html</a:t>
            </a:r>
            <a:r>
              <a:rPr lang="es-419" sz="1700">
                <a:solidFill>
                  <a:srgbClr val="222222"/>
                </a:solidFill>
                <a:highlight>
                  <a:srgbClr val="FFFFFF"/>
                </a:highlight>
              </a:rPr>
              <a:t> the file </a:t>
            </a:r>
            <a:r>
              <a:rPr b="1" lang="es-419" sz="1700">
                <a:solidFill>
                  <a:srgbClr val="222222"/>
                </a:solidFill>
                <a:highlight>
                  <a:srgbClr val="FFFFFF"/>
                </a:highlight>
              </a:rPr>
              <a:t>index.html</a:t>
            </a:r>
            <a:endParaRPr b="1"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9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4 Learn PHP Tests - PHPT</a:t>
            </a:r>
            <a:endParaRPr/>
          </a:p>
        </p:txBody>
      </p:sp>
      <p:sp>
        <p:nvSpPr>
          <p:cNvPr id="364" name="Google Shape;364;p49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Write a QA Test to increase source code test coverage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65" name="Google Shape;36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75" y="1416125"/>
            <a:ext cx="3255973" cy="34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0775" y="1377800"/>
            <a:ext cx="2641850" cy="34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4 Learn PHP Tests - PHPT</a:t>
            </a:r>
            <a:endParaRPr/>
          </a:p>
        </p:txBody>
      </p:sp>
      <p:sp>
        <p:nvSpPr>
          <p:cNvPr id="372" name="Google Shape;372;p50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Write a QA Test to increase source code test coverage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73" name="Google Shape;3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75" y="1416125"/>
            <a:ext cx="3255973" cy="34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0775" y="1377800"/>
            <a:ext cx="2641850" cy="34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4 Learn PHP Tests - PHPT</a:t>
            </a:r>
            <a:endParaRPr/>
          </a:p>
        </p:txBody>
      </p:sp>
      <p:sp>
        <p:nvSpPr>
          <p:cNvPr id="380" name="Google Shape;380;p51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Write a QA Test to increase source code test coverage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81" name="Google Shape;3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850" y="1568525"/>
            <a:ext cx="8839200" cy="2094667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1"/>
          <p:cNvSpPr txBox="1"/>
          <p:nvPr/>
        </p:nvSpPr>
        <p:spPr>
          <a:xfrm>
            <a:off x="2299700" y="3815600"/>
            <a:ext cx="4178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</a:rPr>
              <a:t>Results may vary depending on how PHP was configured while building it. (the ./configure part)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History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95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It was year 2022, at the IPC (International PHP Conference) in Berlin, Germany.</a:t>
            </a:r>
            <a:endParaRPr/>
          </a:p>
        </p:txBody>
      </p:sp>
      <p:pic>
        <p:nvPicPr>
          <p:cNvPr id="81" name="Google Shape;81;p16" title="2024-12-04_11-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575" y="1395525"/>
            <a:ext cx="6334842" cy="3307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4 Learn PHP Tests - PHPT</a:t>
            </a:r>
            <a:endParaRPr/>
          </a:p>
        </p:txBody>
      </p:sp>
      <p:sp>
        <p:nvSpPr>
          <p:cNvPr id="388" name="Google Shape;388;p52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Example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89" name="Google Shape;38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250" y="1416125"/>
            <a:ext cx="5545495" cy="342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4 Learn PHP Tests - PHPT</a:t>
            </a:r>
            <a:endParaRPr/>
          </a:p>
        </p:txBody>
      </p:sp>
      <p:sp>
        <p:nvSpPr>
          <p:cNvPr id="395" name="Google Shape;395;p53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Example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96" name="Google Shape;3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8525"/>
            <a:ext cx="8042756" cy="342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4 Learn PHP Tests - PHPT</a:t>
            </a:r>
            <a:endParaRPr/>
          </a:p>
        </p:txBody>
      </p:sp>
      <p:sp>
        <p:nvSpPr>
          <p:cNvPr id="402" name="Google Shape;402;p54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Example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03" name="Google Shape;4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8525"/>
            <a:ext cx="8042756" cy="342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4"/>
          <p:cNvSpPr txBox="1"/>
          <p:nvPr/>
        </p:nvSpPr>
        <p:spPr>
          <a:xfrm>
            <a:off x="3300900" y="1192875"/>
            <a:ext cx="4576800" cy="3387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rgbClr val="9900FF"/>
                </a:solidFill>
              </a:rPr>
              <a:t>name of a userland php function, because of PHP_FUNCTION()</a:t>
            </a:r>
            <a:endParaRPr b="1" sz="1000">
              <a:solidFill>
                <a:srgbClr val="9900FF"/>
              </a:solidFill>
            </a:endParaRPr>
          </a:p>
        </p:txBody>
      </p:sp>
      <p:sp>
        <p:nvSpPr>
          <p:cNvPr id="405" name="Google Shape;405;p54"/>
          <p:cNvSpPr txBox="1"/>
          <p:nvPr/>
        </p:nvSpPr>
        <p:spPr>
          <a:xfrm>
            <a:off x="4753950" y="2084300"/>
            <a:ext cx="1165500" cy="3387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rgbClr val="9900FF"/>
                </a:solidFill>
              </a:rPr>
              <a:t>some variables</a:t>
            </a:r>
            <a:endParaRPr b="1" sz="1000">
              <a:solidFill>
                <a:srgbClr val="9900FF"/>
              </a:solidFill>
            </a:endParaRPr>
          </a:p>
        </p:txBody>
      </p:sp>
      <p:sp>
        <p:nvSpPr>
          <p:cNvPr id="406" name="Google Shape;406;p54"/>
          <p:cNvSpPr txBox="1"/>
          <p:nvPr/>
        </p:nvSpPr>
        <p:spPr>
          <a:xfrm>
            <a:off x="4572000" y="2790950"/>
            <a:ext cx="1643100" cy="3387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rgbClr val="9900FF"/>
                </a:solidFill>
              </a:rPr>
              <a:t>parsing parameters</a:t>
            </a:r>
            <a:endParaRPr b="1" sz="1000">
              <a:solidFill>
                <a:srgbClr val="9900FF"/>
              </a:solidFill>
            </a:endParaRPr>
          </a:p>
        </p:txBody>
      </p:sp>
      <p:sp>
        <p:nvSpPr>
          <p:cNvPr id="407" name="Google Shape;407;p54"/>
          <p:cNvSpPr txBox="1"/>
          <p:nvPr/>
        </p:nvSpPr>
        <p:spPr>
          <a:xfrm>
            <a:off x="3842850" y="3857750"/>
            <a:ext cx="5103900" cy="3387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rgbClr val="9900FF"/>
                </a:solidFill>
              </a:rPr>
              <a:t>if parameter “signo” is bigger than “max allowed” we inform “that“ and returns</a:t>
            </a:r>
            <a:endParaRPr b="1" sz="1000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5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4 Learn PHP Tests - PHPT</a:t>
            </a:r>
            <a:endParaRPr/>
          </a:p>
        </p:txBody>
      </p:sp>
      <p:sp>
        <p:nvSpPr>
          <p:cNvPr id="413" name="Google Shape;413;p55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Example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14" name="Google Shape;41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8525"/>
            <a:ext cx="8839201" cy="3165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4 Learn PHP Tests - PHPT</a:t>
            </a:r>
            <a:endParaRPr/>
          </a:p>
        </p:txBody>
      </p:sp>
      <p:sp>
        <p:nvSpPr>
          <p:cNvPr id="420" name="Google Shape;420;p56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Example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21" name="Google Shape;42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8275" y="1354200"/>
            <a:ext cx="4567450" cy="34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6"/>
          <p:cNvSpPr txBox="1"/>
          <p:nvPr/>
        </p:nvSpPr>
        <p:spPr>
          <a:xfrm>
            <a:off x="906875" y="3532975"/>
            <a:ext cx="47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FF0000"/>
                </a:solidFill>
              </a:rPr>
              <a:t>;-)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423" name="Google Shape;423;p56"/>
          <p:cNvSpPr/>
          <p:nvPr/>
        </p:nvSpPr>
        <p:spPr>
          <a:xfrm>
            <a:off x="2952625" y="2851050"/>
            <a:ext cx="2872800" cy="64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4" name="Google Shape;424;p56"/>
          <p:cNvCxnSpPr>
            <a:endCxn id="423" idx="1"/>
          </p:cNvCxnSpPr>
          <p:nvPr/>
        </p:nvCxnSpPr>
        <p:spPr>
          <a:xfrm flipH="1" rot="10800000">
            <a:off x="1378525" y="3173850"/>
            <a:ext cx="1574100" cy="590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7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4 Learn PHP Tests - PHPT</a:t>
            </a:r>
            <a:endParaRPr/>
          </a:p>
        </p:txBody>
      </p:sp>
      <p:sp>
        <p:nvSpPr>
          <p:cNvPr id="430" name="Google Shape;430;p57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Example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31" name="Google Shape;4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8525"/>
            <a:ext cx="8761548" cy="34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4 Learn PHP Tests - PHPT</a:t>
            </a:r>
            <a:endParaRPr/>
          </a:p>
        </p:txBody>
      </p:sp>
      <p:sp>
        <p:nvSpPr>
          <p:cNvPr id="437" name="Google Shape;437;p58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Example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8" name="Google Shape;438;p58"/>
          <p:cNvSpPr txBox="1"/>
          <p:nvPr/>
        </p:nvSpPr>
        <p:spPr>
          <a:xfrm>
            <a:off x="803150" y="1416125"/>
            <a:ext cx="7767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-419" sz="1800">
                <a:solidFill>
                  <a:schemeClr val="dk2"/>
                </a:solidFill>
              </a:rPr>
              <a:t>Include all information possible in your pull request and provide coverage before and after your test</a:t>
            </a:r>
            <a:br>
              <a:rPr lang="es-419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s-419" sz="1800">
                <a:solidFill>
                  <a:schemeClr val="dk2"/>
                </a:solidFill>
              </a:rPr>
              <a:t>Did you read my comment in the example? Nice idea for an RFC right? ;)</a:t>
            </a:r>
            <a:br>
              <a:rPr b="1" lang="es-419" sz="1800">
                <a:solidFill>
                  <a:schemeClr val="dk2"/>
                </a:solidFill>
              </a:rPr>
            </a:b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s-419" sz="1800">
                <a:solidFill>
                  <a:schemeClr val="dk2"/>
                </a:solidFill>
              </a:rPr>
              <a:t>Nice </a:t>
            </a:r>
            <a:r>
              <a:rPr b="1" lang="es-419" sz="1800">
                <a:solidFill>
                  <a:schemeClr val="dk2"/>
                </a:solidFill>
              </a:rPr>
              <a:t>opportunity</a:t>
            </a:r>
            <a:r>
              <a:rPr b="1" lang="es-419" sz="1800">
                <a:solidFill>
                  <a:schemeClr val="dk2"/>
                </a:solidFill>
              </a:rPr>
              <a:t> to enhance the </a:t>
            </a:r>
            <a:r>
              <a:rPr b="1" lang="es-419" sz="1800">
                <a:solidFill>
                  <a:schemeClr val="dk2"/>
                </a:solidFill>
              </a:rPr>
              <a:t>documentation right? :D</a:t>
            </a:r>
            <a:br>
              <a:rPr b="1" lang="es-419" sz="1800">
                <a:solidFill>
                  <a:schemeClr val="dk2"/>
                </a:solidFill>
              </a:rPr>
            </a:b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s-419" sz="1800">
                <a:solidFill>
                  <a:schemeClr val="dk2"/>
                </a:solidFill>
              </a:rPr>
              <a:t>According to my experience writing coverage (QA) tests is a smooth way to learn about PHPs internals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9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4 Learn PHP Tests - PHPT</a:t>
            </a:r>
            <a:endParaRPr/>
          </a:p>
        </p:txBody>
      </p:sp>
      <p:sp>
        <p:nvSpPr>
          <p:cNvPr id="444" name="Google Shape;444;p59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Nice tutorial by Sammy Kaye on YouTube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45" name="Google Shape;4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725" y="1553750"/>
            <a:ext cx="6325263" cy="342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0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4 Learn PHP Tests - PHPT</a:t>
            </a:r>
            <a:endParaRPr/>
          </a:p>
        </p:txBody>
      </p:sp>
      <p:sp>
        <p:nvSpPr>
          <p:cNvPr id="451" name="Google Shape;451;p60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2" name="Google Shape;452;p60"/>
          <p:cNvSpPr txBox="1"/>
          <p:nvPr/>
        </p:nvSpPr>
        <p:spPr>
          <a:xfrm>
            <a:off x="391675" y="1444338"/>
            <a:ext cx="73089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-419" sz="1800">
                <a:solidFill>
                  <a:schemeClr val="dk2"/>
                </a:solidFill>
              </a:rPr>
              <a:t>Writing QA Tests will give you confidence and better understanding of what you read in documentation related to PHP´s internals</a:t>
            </a:r>
            <a:br>
              <a:rPr lang="es-419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-419" sz="1800">
                <a:solidFill>
                  <a:schemeClr val="dk2"/>
                </a:solidFill>
              </a:rPr>
              <a:t>Your will move through the source code with more knowledge about it</a:t>
            </a:r>
            <a:br>
              <a:rPr lang="es-419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-419" sz="1800">
                <a:solidFill>
                  <a:schemeClr val="dk2"/>
                </a:solidFill>
              </a:rPr>
              <a:t>In order to understand how the test should be </a:t>
            </a:r>
            <a:r>
              <a:rPr lang="es-419" sz="1800">
                <a:solidFill>
                  <a:schemeClr val="dk2"/>
                </a:solidFill>
              </a:rPr>
              <a:t>written</a:t>
            </a:r>
            <a:r>
              <a:rPr lang="es-419" sz="1800">
                <a:solidFill>
                  <a:schemeClr val="dk2"/>
                </a:solidFill>
              </a:rPr>
              <a:t> in order to cover PHP’s C code, you need to understand what the C code is doing, in order to check how to cover that code from a PHP script. This process accelerates the learning process of PHP Core Code and gives better understanding of related documentation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1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4 Learn PHP Tests - PHPT</a:t>
            </a:r>
            <a:endParaRPr/>
          </a:p>
        </p:txBody>
      </p:sp>
      <p:sp>
        <p:nvSpPr>
          <p:cNvPr id="458" name="Google Shape;458;p61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Want to write a test ? :D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59" name="Google Shape;4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8525"/>
            <a:ext cx="8839203" cy="245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753" y="2020284"/>
            <a:ext cx="8839203" cy="2689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Google Shape;461;p61"/>
          <p:cNvCxnSpPr>
            <a:stCxn id="459" idx="2"/>
            <a:endCxn id="460" idx="0"/>
          </p:cNvCxnSpPr>
          <p:nvPr/>
        </p:nvCxnSpPr>
        <p:spPr>
          <a:xfrm flipH="1">
            <a:off x="4568402" y="1813584"/>
            <a:ext cx="3600" cy="2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2" name="Google Shape;46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279850"/>
            <a:ext cx="8839199" cy="1099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3" name="Google Shape;463;p61"/>
          <p:cNvCxnSpPr>
            <a:stCxn id="460" idx="2"/>
            <a:endCxn id="462" idx="0"/>
          </p:cNvCxnSpPr>
          <p:nvPr/>
        </p:nvCxnSpPr>
        <p:spPr>
          <a:xfrm>
            <a:off x="4568354" y="2289250"/>
            <a:ext cx="3600" cy="9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History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95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It was year 2022, at the IPC (International PHP Conference) in Berlin, Germany.</a:t>
            </a:r>
            <a:endParaRPr/>
          </a:p>
        </p:txBody>
      </p:sp>
      <p:pic>
        <p:nvPicPr>
          <p:cNvPr id="88" name="Google Shape;88;p17" title="2024-12-04_11-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363" y="1531325"/>
            <a:ext cx="5003277" cy="33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2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4 Learn PHP Tests - PHPT</a:t>
            </a:r>
            <a:endParaRPr/>
          </a:p>
        </p:txBody>
      </p:sp>
      <p:sp>
        <p:nvSpPr>
          <p:cNvPr id="469" name="Google Shape;469;p62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a question …</a:t>
            </a:r>
            <a:endParaRPr sz="1800"/>
          </a:p>
        </p:txBody>
      </p:sp>
      <p:sp>
        <p:nvSpPr>
          <p:cNvPr id="470" name="Google Shape;470;p62"/>
          <p:cNvSpPr txBox="1"/>
          <p:nvPr/>
        </p:nvSpPr>
        <p:spPr>
          <a:xfrm>
            <a:off x="515000" y="2571750"/>
            <a:ext cx="8343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>
                <a:solidFill>
                  <a:schemeClr val="dk2"/>
                </a:solidFill>
              </a:rPr>
              <a:t>What could happen while writing tests </a:t>
            </a:r>
            <a:br>
              <a:rPr lang="es-419" sz="2600">
                <a:solidFill>
                  <a:schemeClr val="dk2"/>
                </a:solidFill>
              </a:rPr>
            </a:br>
            <a:r>
              <a:rPr lang="es-419" sz="2600">
                <a:solidFill>
                  <a:schemeClr val="dk2"/>
                </a:solidFill>
              </a:rPr>
              <a:t>for uncovered code ?</a:t>
            </a:r>
            <a:endParaRPr sz="2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3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 to start contributing to the code of PHP</a:t>
            </a:r>
            <a:endParaRPr/>
          </a:p>
        </p:txBody>
      </p:sp>
      <p:grpSp>
        <p:nvGrpSpPr>
          <p:cNvPr id="476" name="Google Shape;476;p63"/>
          <p:cNvGrpSpPr/>
          <p:nvPr/>
        </p:nvGrpSpPr>
        <p:grpSpPr>
          <a:xfrm>
            <a:off x="426350" y="1017725"/>
            <a:ext cx="2027275" cy="544325"/>
            <a:chOff x="478075" y="1205075"/>
            <a:chExt cx="2027275" cy="544325"/>
          </a:xfrm>
        </p:grpSpPr>
        <p:sp>
          <p:nvSpPr>
            <p:cNvPr id="477" name="Google Shape;477;p63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Join the community</a:t>
              </a:r>
              <a:endParaRPr/>
            </a:p>
          </p:txBody>
        </p:sp>
        <p:sp>
          <p:nvSpPr>
            <p:cNvPr id="478" name="Google Shape;478;p63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lt1"/>
                  </a:solidFill>
                </a:rPr>
                <a:t>1</a:t>
              </a:r>
              <a:endParaRPr sz="1100"/>
            </a:p>
          </p:txBody>
        </p:sp>
      </p:grpSp>
      <p:grpSp>
        <p:nvGrpSpPr>
          <p:cNvPr id="479" name="Google Shape;479;p63"/>
          <p:cNvGrpSpPr/>
          <p:nvPr/>
        </p:nvGrpSpPr>
        <p:grpSpPr>
          <a:xfrm>
            <a:off x="3932150" y="2205000"/>
            <a:ext cx="2256750" cy="1031861"/>
            <a:chOff x="5227550" y="2205000"/>
            <a:chExt cx="2256750" cy="1031861"/>
          </a:xfrm>
        </p:grpSpPr>
        <p:sp>
          <p:nvSpPr>
            <p:cNvPr id="480" name="Google Shape;480;p63"/>
            <p:cNvSpPr/>
            <p:nvPr/>
          </p:nvSpPr>
          <p:spPr>
            <a:xfrm>
              <a:off x="5378000" y="2327861"/>
              <a:ext cx="2106300" cy="909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solidFill>
                    <a:schemeClr val="lt1"/>
                  </a:solidFill>
                </a:rPr>
                <a:t>Read the existing documentation and learn from it, </a:t>
              </a:r>
              <a:r>
                <a:rPr b="1" lang="es-419" u="sng">
                  <a:solidFill>
                    <a:schemeClr val="lt1"/>
                  </a:solidFill>
                </a:rPr>
                <a:t>while walking the roadmap</a:t>
              </a:r>
              <a:endParaRPr b="1" u="sng">
                <a:solidFill>
                  <a:schemeClr val="lt1"/>
                </a:solidFill>
              </a:endParaRPr>
            </a:p>
          </p:txBody>
        </p:sp>
        <p:sp>
          <p:nvSpPr>
            <p:cNvPr id="481" name="Google Shape;481;p63"/>
            <p:cNvSpPr/>
            <p:nvPr/>
          </p:nvSpPr>
          <p:spPr>
            <a:xfrm>
              <a:off x="5227550" y="2205000"/>
              <a:ext cx="669900" cy="1551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lt1"/>
                  </a:solidFill>
                </a:rPr>
                <a:t>Always</a:t>
              </a:r>
              <a:endParaRPr sz="900">
                <a:solidFill>
                  <a:schemeClr val="lt1"/>
                </a:solidFill>
              </a:endParaRPr>
            </a:p>
          </p:txBody>
        </p:sp>
      </p:grpSp>
      <p:grpSp>
        <p:nvGrpSpPr>
          <p:cNvPr id="482" name="Google Shape;482;p63"/>
          <p:cNvGrpSpPr/>
          <p:nvPr/>
        </p:nvGrpSpPr>
        <p:grpSpPr>
          <a:xfrm>
            <a:off x="426350" y="1682850"/>
            <a:ext cx="2027275" cy="544325"/>
            <a:chOff x="478075" y="1205075"/>
            <a:chExt cx="2027275" cy="544325"/>
          </a:xfrm>
        </p:grpSpPr>
        <p:sp>
          <p:nvSpPr>
            <p:cNvPr id="483" name="Google Shape;483;p63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Read contributor information</a:t>
              </a:r>
              <a:endParaRPr/>
            </a:p>
          </p:txBody>
        </p:sp>
        <p:sp>
          <p:nvSpPr>
            <p:cNvPr id="484" name="Google Shape;484;p63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lt1"/>
                  </a:solidFill>
                </a:rPr>
                <a:t>2</a:t>
              </a:r>
              <a:endParaRPr sz="1100"/>
            </a:p>
          </p:txBody>
        </p:sp>
      </p:grpSp>
      <p:grpSp>
        <p:nvGrpSpPr>
          <p:cNvPr id="485" name="Google Shape;485;p63"/>
          <p:cNvGrpSpPr/>
          <p:nvPr/>
        </p:nvGrpSpPr>
        <p:grpSpPr>
          <a:xfrm>
            <a:off x="426350" y="2347963"/>
            <a:ext cx="2027275" cy="544325"/>
            <a:chOff x="478075" y="1205075"/>
            <a:chExt cx="2027275" cy="544325"/>
          </a:xfrm>
        </p:grpSpPr>
        <p:sp>
          <p:nvSpPr>
            <p:cNvPr id="486" name="Google Shape;486;p63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Setup local environment</a:t>
              </a:r>
              <a:endParaRPr/>
            </a:p>
          </p:txBody>
        </p:sp>
        <p:sp>
          <p:nvSpPr>
            <p:cNvPr id="487" name="Google Shape;487;p63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lt1"/>
                  </a:solidFill>
                </a:rPr>
                <a:t>3</a:t>
              </a:r>
              <a:endParaRPr sz="1100"/>
            </a:p>
          </p:txBody>
        </p:sp>
      </p:grpSp>
      <p:grpSp>
        <p:nvGrpSpPr>
          <p:cNvPr id="488" name="Google Shape;488;p63"/>
          <p:cNvGrpSpPr/>
          <p:nvPr/>
        </p:nvGrpSpPr>
        <p:grpSpPr>
          <a:xfrm>
            <a:off x="426350" y="3013088"/>
            <a:ext cx="2027275" cy="544325"/>
            <a:chOff x="478075" y="1205075"/>
            <a:chExt cx="2027275" cy="544325"/>
          </a:xfrm>
        </p:grpSpPr>
        <p:sp>
          <p:nvSpPr>
            <p:cNvPr id="489" name="Google Shape;489;p63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Learn PHP Tests (PHPT)</a:t>
              </a:r>
              <a:endParaRPr/>
            </a:p>
          </p:txBody>
        </p:sp>
        <p:sp>
          <p:nvSpPr>
            <p:cNvPr id="490" name="Google Shape;490;p63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lt1"/>
                  </a:solidFill>
                </a:rPr>
                <a:t>4</a:t>
              </a:r>
              <a:endParaRPr sz="1100"/>
            </a:p>
          </p:txBody>
        </p:sp>
      </p:grpSp>
      <p:grpSp>
        <p:nvGrpSpPr>
          <p:cNvPr id="491" name="Google Shape;491;p63"/>
          <p:cNvGrpSpPr/>
          <p:nvPr/>
        </p:nvGrpSpPr>
        <p:grpSpPr>
          <a:xfrm>
            <a:off x="426338" y="3678213"/>
            <a:ext cx="2027275" cy="544325"/>
            <a:chOff x="478075" y="1205075"/>
            <a:chExt cx="2027275" cy="544325"/>
          </a:xfrm>
        </p:grpSpPr>
        <p:sp>
          <p:nvSpPr>
            <p:cNvPr id="492" name="Google Shape;492;p63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Fix a bug</a:t>
              </a:r>
              <a:endParaRPr/>
            </a:p>
          </p:txBody>
        </p:sp>
        <p:sp>
          <p:nvSpPr>
            <p:cNvPr id="493" name="Google Shape;493;p63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lt1"/>
                  </a:solidFill>
                </a:rPr>
                <a:t>5</a:t>
              </a:r>
              <a:endParaRPr sz="1100"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4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5 Fix a bug</a:t>
            </a:r>
            <a:endParaRPr/>
          </a:p>
        </p:txBody>
      </p:sp>
      <p:sp>
        <p:nvSpPr>
          <p:cNvPr id="499" name="Google Shape;499;p64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Overview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00" name="Google Shape;50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750" y="1416125"/>
            <a:ext cx="3118666" cy="342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4"/>
          <p:cNvSpPr txBox="1"/>
          <p:nvPr/>
        </p:nvSpPr>
        <p:spPr>
          <a:xfrm>
            <a:off x="426350" y="2757963"/>
            <a:ext cx="498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While writing test for uncovered code, could be that you discover a bug ;)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5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5 Fix a bug</a:t>
            </a:r>
            <a:endParaRPr/>
          </a:p>
        </p:txBody>
      </p:sp>
      <p:sp>
        <p:nvSpPr>
          <p:cNvPr id="507" name="Google Shape;507;p65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Overview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08" name="Google Shape;50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550" y="1494625"/>
            <a:ext cx="6702901" cy="34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6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5 Fix a bug</a:t>
            </a:r>
            <a:endParaRPr/>
          </a:p>
        </p:txBody>
      </p:sp>
      <p:sp>
        <p:nvSpPr>
          <p:cNvPr id="514" name="Google Shape;514;p66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Overview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15" name="Google Shape;51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550" y="1494625"/>
            <a:ext cx="6702901" cy="34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6"/>
          <p:cNvSpPr txBox="1"/>
          <p:nvPr/>
        </p:nvSpPr>
        <p:spPr>
          <a:xfrm>
            <a:off x="2771275" y="2135725"/>
            <a:ext cx="154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0000"/>
                </a:solidFill>
              </a:rPr>
              <a:t>Little bit of C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517" name="Google Shape;517;p66"/>
          <p:cNvSpPr txBox="1"/>
          <p:nvPr/>
        </p:nvSpPr>
        <p:spPr>
          <a:xfrm>
            <a:off x="2695075" y="4193125"/>
            <a:ext cx="324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0000"/>
                </a:solidFill>
              </a:rPr>
              <a:t>And many tests :D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7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5 Fix a bug</a:t>
            </a:r>
            <a:endParaRPr/>
          </a:p>
        </p:txBody>
      </p:sp>
      <p:sp>
        <p:nvSpPr>
          <p:cNvPr id="523" name="Google Shape;523;p67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Overview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24" name="Google Shape;52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8525"/>
            <a:ext cx="4862844" cy="34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644" y="1568525"/>
            <a:ext cx="3823954" cy="2755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8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5 Fix a bug</a:t>
            </a:r>
            <a:endParaRPr/>
          </a:p>
        </p:txBody>
      </p:sp>
      <p:sp>
        <p:nvSpPr>
          <p:cNvPr id="531" name="Google Shape;531;p68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Where to look for bugs?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32" name="Google Shape;53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050" y="1561150"/>
            <a:ext cx="4273897" cy="34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9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5 Fix a bug</a:t>
            </a:r>
            <a:endParaRPr/>
          </a:p>
        </p:txBody>
      </p:sp>
      <p:sp>
        <p:nvSpPr>
          <p:cNvPr id="538" name="Google Shape;538;p69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Where to look for bugs?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39" name="Google Shape;53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8525"/>
            <a:ext cx="8839198" cy="3338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0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 to start contributing to the code of PHP</a:t>
            </a:r>
            <a:endParaRPr/>
          </a:p>
        </p:txBody>
      </p:sp>
      <p:grpSp>
        <p:nvGrpSpPr>
          <p:cNvPr id="545" name="Google Shape;545;p70"/>
          <p:cNvGrpSpPr/>
          <p:nvPr/>
        </p:nvGrpSpPr>
        <p:grpSpPr>
          <a:xfrm>
            <a:off x="426350" y="1017725"/>
            <a:ext cx="2027275" cy="544325"/>
            <a:chOff x="478075" y="1205075"/>
            <a:chExt cx="2027275" cy="544325"/>
          </a:xfrm>
        </p:grpSpPr>
        <p:sp>
          <p:nvSpPr>
            <p:cNvPr id="546" name="Google Shape;546;p70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Join the community</a:t>
              </a:r>
              <a:endParaRPr/>
            </a:p>
          </p:txBody>
        </p:sp>
        <p:sp>
          <p:nvSpPr>
            <p:cNvPr id="547" name="Google Shape;547;p70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lt1"/>
                  </a:solidFill>
                </a:rPr>
                <a:t>1</a:t>
              </a:r>
              <a:endParaRPr sz="1100"/>
            </a:p>
          </p:txBody>
        </p:sp>
      </p:grpSp>
      <p:grpSp>
        <p:nvGrpSpPr>
          <p:cNvPr id="548" name="Google Shape;548;p70"/>
          <p:cNvGrpSpPr/>
          <p:nvPr/>
        </p:nvGrpSpPr>
        <p:grpSpPr>
          <a:xfrm>
            <a:off x="3932150" y="2205000"/>
            <a:ext cx="2256750" cy="1031861"/>
            <a:chOff x="5227550" y="2205000"/>
            <a:chExt cx="2256750" cy="1031861"/>
          </a:xfrm>
        </p:grpSpPr>
        <p:sp>
          <p:nvSpPr>
            <p:cNvPr id="549" name="Google Shape;549;p70"/>
            <p:cNvSpPr/>
            <p:nvPr/>
          </p:nvSpPr>
          <p:spPr>
            <a:xfrm>
              <a:off x="5378000" y="2327861"/>
              <a:ext cx="2106300" cy="909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solidFill>
                    <a:schemeClr val="lt1"/>
                  </a:solidFill>
                </a:rPr>
                <a:t>Read the existing documentation and learn from it,</a:t>
              </a:r>
              <a:r>
                <a:rPr b="1" lang="es-419" u="sng">
                  <a:solidFill>
                    <a:schemeClr val="lt1"/>
                  </a:solidFill>
                </a:rPr>
                <a:t> while walking the roadmap</a:t>
              </a:r>
              <a:endParaRPr b="1" u="sng">
                <a:solidFill>
                  <a:schemeClr val="lt1"/>
                </a:solidFill>
              </a:endParaRPr>
            </a:p>
          </p:txBody>
        </p:sp>
        <p:sp>
          <p:nvSpPr>
            <p:cNvPr id="550" name="Google Shape;550;p70"/>
            <p:cNvSpPr/>
            <p:nvPr/>
          </p:nvSpPr>
          <p:spPr>
            <a:xfrm>
              <a:off x="5227550" y="2205000"/>
              <a:ext cx="669900" cy="1551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lt1"/>
                  </a:solidFill>
                </a:rPr>
                <a:t>Always</a:t>
              </a:r>
              <a:endParaRPr sz="900">
                <a:solidFill>
                  <a:schemeClr val="lt1"/>
                </a:solidFill>
              </a:endParaRPr>
            </a:p>
          </p:txBody>
        </p:sp>
      </p:grpSp>
      <p:grpSp>
        <p:nvGrpSpPr>
          <p:cNvPr id="551" name="Google Shape;551;p70"/>
          <p:cNvGrpSpPr/>
          <p:nvPr/>
        </p:nvGrpSpPr>
        <p:grpSpPr>
          <a:xfrm>
            <a:off x="2806775" y="4343338"/>
            <a:ext cx="2027275" cy="544325"/>
            <a:chOff x="478075" y="1205075"/>
            <a:chExt cx="2027275" cy="544325"/>
          </a:xfrm>
        </p:grpSpPr>
        <p:sp>
          <p:nvSpPr>
            <p:cNvPr id="552" name="Google Shape;552;p70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Make an RFC</a:t>
              </a:r>
              <a:endParaRPr/>
            </a:p>
          </p:txBody>
        </p:sp>
        <p:sp>
          <p:nvSpPr>
            <p:cNvPr id="553" name="Google Shape;553;p70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lt1"/>
                  </a:solidFill>
                </a:rPr>
                <a:t>6.1</a:t>
              </a:r>
              <a:endParaRPr sz="900"/>
            </a:p>
          </p:txBody>
        </p:sp>
      </p:grpSp>
      <p:grpSp>
        <p:nvGrpSpPr>
          <p:cNvPr id="554" name="Google Shape;554;p70"/>
          <p:cNvGrpSpPr/>
          <p:nvPr/>
        </p:nvGrpSpPr>
        <p:grpSpPr>
          <a:xfrm>
            <a:off x="5235325" y="4343338"/>
            <a:ext cx="2027275" cy="544325"/>
            <a:chOff x="478075" y="1205075"/>
            <a:chExt cx="2027275" cy="544325"/>
          </a:xfrm>
        </p:grpSpPr>
        <p:sp>
          <p:nvSpPr>
            <p:cNvPr id="555" name="Google Shape;555;p70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Write an Extension</a:t>
              </a:r>
              <a:endParaRPr/>
            </a:p>
          </p:txBody>
        </p:sp>
        <p:sp>
          <p:nvSpPr>
            <p:cNvPr id="556" name="Google Shape;556;p70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lt1"/>
                  </a:solidFill>
                </a:rPr>
                <a:t>6.2</a:t>
              </a:r>
              <a:endParaRPr sz="900"/>
            </a:p>
          </p:txBody>
        </p:sp>
      </p:grpSp>
      <p:grpSp>
        <p:nvGrpSpPr>
          <p:cNvPr id="557" name="Google Shape;557;p70"/>
          <p:cNvGrpSpPr/>
          <p:nvPr/>
        </p:nvGrpSpPr>
        <p:grpSpPr>
          <a:xfrm>
            <a:off x="426350" y="1682850"/>
            <a:ext cx="2027275" cy="544325"/>
            <a:chOff x="478075" y="1205075"/>
            <a:chExt cx="2027275" cy="544325"/>
          </a:xfrm>
        </p:grpSpPr>
        <p:sp>
          <p:nvSpPr>
            <p:cNvPr id="558" name="Google Shape;558;p70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Read contributor information</a:t>
              </a:r>
              <a:endParaRPr/>
            </a:p>
          </p:txBody>
        </p:sp>
        <p:sp>
          <p:nvSpPr>
            <p:cNvPr id="559" name="Google Shape;559;p70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lt1"/>
                  </a:solidFill>
                </a:rPr>
                <a:t>2</a:t>
              </a:r>
              <a:endParaRPr sz="1100"/>
            </a:p>
          </p:txBody>
        </p:sp>
      </p:grpSp>
      <p:grpSp>
        <p:nvGrpSpPr>
          <p:cNvPr id="560" name="Google Shape;560;p70"/>
          <p:cNvGrpSpPr/>
          <p:nvPr/>
        </p:nvGrpSpPr>
        <p:grpSpPr>
          <a:xfrm>
            <a:off x="426350" y="2347963"/>
            <a:ext cx="2027275" cy="544325"/>
            <a:chOff x="478075" y="1205075"/>
            <a:chExt cx="2027275" cy="544325"/>
          </a:xfrm>
        </p:grpSpPr>
        <p:sp>
          <p:nvSpPr>
            <p:cNvPr id="561" name="Google Shape;561;p70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Setup local environment</a:t>
              </a:r>
              <a:endParaRPr/>
            </a:p>
          </p:txBody>
        </p:sp>
        <p:sp>
          <p:nvSpPr>
            <p:cNvPr id="562" name="Google Shape;562;p70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lt1"/>
                  </a:solidFill>
                </a:rPr>
                <a:t>3</a:t>
              </a:r>
              <a:endParaRPr sz="1100"/>
            </a:p>
          </p:txBody>
        </p:sp>
      </p:grpSp>
      <p:grpSp>
        <p:nvGrpSpPr>
          <p:cNvPr id="563" name="Google Shape;563;p70"/>
          <p:cNvGrpSpPr/>
          <p:nvPr/>
        </p:nvGrpSpPr>
        <p:grpSpPr>
          <a:xfrm>
            <a:off x="426350" y="3013088"/>
            <a:ext cx="2027275" cy="544325"/>
            <a:chOff x="478075" y="1205075"/>
            <a:chExt cx="2027275" cy="544325"/>
          </a:xfrm>
        </p:grpSpPr>
        <p:sp>
          <p:nvSpPr>
            <p:cNvPr id="564" name="Google Shape;564;p70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Learn PHP Tests (PHPT)</a:t>
              </a:r>
              <a:endParaRPr/>
            </a:p>
          </p:txBody>
        </p:sp>
        <p:sp>
          <p:nvSpPr>
            <p:cNvPr id="565" name="Google Shape;565;p70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lt1"/>
                  </a:solidFill>
                </a:rPr>
                <a:t>4</a:t>
              </a:r>
              <a:endParaRPr sz="1100"/>
            </a:p>
          </p:txBody>
        </p:sp>
      </p:grpSp>
      <p:grpSp>
        <p:nvGrpSpPr>
          <p:cNvPr id="566" name="Google Shape;566;p70"/>
          <p:cNvGrpSpPr/>
          <p:nvPr/>
        </p:nvGrpSpPr>
        <p:grpSpPr>
          <a:xfrm>
            <a:off x="426338" y="3678213"/>
            <a:ext cx="2027275" cy="544325"/>
            <a:chOff x="478075" y="1205075"/>
            <a:chExt cx="2027275" cy="544325"/>
          </a:xfrm>
        </p:grpSpPr>
        <p:sp>
          <p:nvSpPr>
            <p:cNvPr id="567" name="Google Shape;567;p70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Fix a bug</a:t>
              </a:r>
              <a:endParaRPr/>
            </a:p>
          </p:txBody>
        </p:sp>
        <p:sp>
          <p:nvSpPr>
            <p:cNvPr id="568" name="Google Shape;568;p70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lt1"/>
                  </a:solidFill>
                </a:rPr>
                <a:t>5</a:t>
              </a:r>
              <a:endParaRPr sz="1100"/>
            </a:p>
          </p:txBody>
        </p:sp>
      </p:grpSp>
      <p:grpSp>
        <p:nvGrpSpPr>
          <p:cNvPr id="569" name="Google Shape;569;p70"/>
          <p:cNvGrpSpPr/>
          <p:nvPr/>
        </p:nvGrpSpPr>
        <p:grpSpPr>
          <a:xfrm>
            <a:off x="426350" y="4343338"/>
            <a:ext cx="2027275" cy="544325"/>
            <a:chOff x="478075" y="1205075"/>
            <a:chExt cx="2027275" cy="544325"/>
          </a:xfrm>
        </p:grpSpPr>
        <p:sp>
          <p:nvSpPr>
            <p:cNvPr id="570" name="Google Shape;570;p70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Deep Dive into PHP Internals</a:t>
              </a:r>
              <a:endParaRPr/>
            </a:p>
          </p:txBody>
        </p:sp>
        <p:sp>
          <p:nvSpPr>
            <p:cNvPr id="571" name="Google Shape;571;p70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lt1"/>
                  </a:solidFill>
                </a:rPr>
                <a:t>6</a:t>
              </a:r>
              <a:endParaRPr sz="1100"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1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6 PHP Internals - RFCs</a:t>
            </a:r>
            <a:endParaRPr/>
          </a:p>
        </p:txBody>
      </p:sp>
      <p:sp>
        <p:nvSpPr>
          <p:cNvPr id="577" name="Google Shape;577;p71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RFCs - the process, the key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8" name="Google Shape;578;p71"/>
          <p:cNvSpPr txBox="1"/>
          <p:nvPr/>
        </p:nvSpPr>
        <p:spPr>
          <a:xfrm>
            <a:off x="391675" y="1444338"/>
            <a:ext cx="7308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-419" sz="1800">
                <a:solidFill>
                  <a:schemeClr val="dk2"/>
                </a:solidFill>
              </a:rPr>
              <a:t>RFC: Request For Change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-419" sz="1800">
                <a:solidFill>
                  <a:schemeClr val="dk2"/>
                </a:solidFill>
              </a:rPr>
              <a:t>An RFC is ideally accompanied by pull requests, showing the change in discussion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-419" sz="1800">
                <a:solidFill>
                  <a:schemeClr val="dk2"/>
                </a:solidFill>
              </a:rPr>
              <a:t>There is a formal and structured procedure to create RFCs, as stated in “Contributing section of PHP’s repository” …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79" name="Google Shape;57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650" y="2981888"/>
            <a:ext cx="7445989" cy="1824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History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95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It was year 2022, at the IPC (International PHP Conference) in Berlin, Germany.</a:t>
            </a:r>
            <a:endParaRPr/>
          </a:p>
        </p:txBody>
      </p:sp>
      <p:pic>
        <p:nvPicPr>
          <p:cNvPr id="95" name="Google Shape;95;p18" title="2024-12-04_11-5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531325"/>
            <a:ext cx="3120518" cy="33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 title="2024-12-04_11-5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118" y="1531325"/>
            <a:ext cx="3155748" cy="33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2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6 PHP Internals - RFCs</a:t>
            </a:r>
            <a:endParaRPr/>
          </a:p>
        </p:txBody>
      </p:sp>
      <p:sp>
        <p:nvSpPr>
          <p:cNvPr id="585" name="Google Shape;585;p72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RFCs - the process, the key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86" name="Google Shape;58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550" y="1416125"/>
            <a:ext cx="5469409" cy="34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72"/>
          <p:cNvSpPr txBox="1"/>
          <p:nvPr/>
        </p:nvSpPr>
        <p:spPr>
          <a:xfrm>
            <a:off x="389425" y="2202300"/>
            <a:ext cx="274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Check current RFCs and their status at:</a:t>
            </a:r>
            <a:br>
              <a:rPr lang="es-419" sz="1800">
                <a:solidFill>
                  <a:schemeClr val="dk2"/>
                </a:solidFill>
              </a:rPr>
            </a:br>
            <a:br>
              <a:rPr lang="es-419" sz="1800">
                <a:solidFill>
                  <a:schemeClr val="dk2"/>
                </a:solidFill>
              </a:rPr>
            </a:br>
            <a:r>
              <a:rPr b="1" lang="es-419" sz="1800">
                <a:solidFill>
                  <a:schemeClr val="dk2"/>
                </a:solidFill>
              </a:rPr>
              <a:t>https://wiki.php.net/rfc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3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6 PHP Internals - RFCs</a:t>
            </a:r>
            <a:endParaRPr/>
          </a:p>
        </p:txBody>
      </p:sp>
      <p:sp>
        <p:nvSpPr>
          <p:cNvPr id="593" name="Google Shape;593;p73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RFCs - the process, the key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94" name="Google Shape;594;p73"/>
          <p:cNvSpPr txBox="1"/>
          <p:nvPr/>
        </p:nvSpPr>
        <p:spPr>
          <a:xfrm>
            <a:off x="389425" y="2202300"/>
            <a:ext cx="2742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Read the full procedure to create an RFC at:</a:t>
            </a:r>
            <a:br>
              <a:rPr lang="es-419" sz="1800">
                <a:solidFill>
                  <a:schemeClr val="dk2"/>
                </a:solidFill>
              </a:rPr>
            </a:br>
            <a:br>
              <a:rPr lang="es-419" sz="1800">
                <a:solidFill>
                  <a:schemeClr val="dk2"/>
                </a:solidFill>
              </a:rPr>
            </a:br>
            <a:r>
              <a:rPr b="1" lang="es-419">
                <a:solidFill>
                  <a:schemeClr val="dk2"/>
                </a:solidFill>
              </a:rPr>
              <a:t>https://wiki.php.net/rfc/howto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595" name="Google Shape;59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3825" y="1568525"/>
            <a:ext cx="5707777" cy="216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4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6 PHP Internals - RFCs</a:t>
            </a:r>
            <a:endParaRPr/>
          </a:p>
        </p:txBody>
      </p:sp>
      <p:sp>
        <p:nvSpPr>
          <p:cNvPr id="601" name="Google Shape;601;p74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RFCs - Simple Example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02" name="Google Shape;60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8525"/>
            <a:ext cx="2708265" cy="342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065" y="1568525"/>
            <a:ext cx="5978534" cy="3403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5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6 PHP Internals - RFCs</a:t>
            </a:r>
            <a:endParaRPr/>
          </a:p>
        </p:txBody>
      </p:sp>
      <p:sp>
        <p:nvSpPr>
          <p:cNvPr id="609" name="Google Shape;609;p75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RFCs - Simple Example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10" name="Google Shape;61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8525"/>
            <a:ext cx="8839201" cy="2687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6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6 PHP Internals - Extensions</a:t>
            </a:r>
            <a:endParaRPr/>
          </a:p>
        </p:txBody>
      </p:sp>
      <p:sp>
        <p:nvSpPr>
          <p:cNvPr id="616" name="Google Shape;616;p76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Extensions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17" name="Google Shape;617;p76"/>
          <p:cNvSpPr txBox="1"/>
          <p:nvPr/>
        </p:nvSpPr>
        <p:spPr>
          <a:xfrm>
            <a:off x="391675" y="1444338"/>
            <a:ext cx="7308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-419" sz="1800">
                <a:solidFill>
                  <a:schemeClr val="dk2"/>
                </a:solidFill>
              </a:rPr>
              <a:t>PHP has its core base extensions (extensions so fundamental that they are part of the core)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-419" sz="1800">
                <a:solidFill>
                  <a:schemeClr val="dk2"/>
                </a:solidFill>
              </a:rPr>
              <a:t>Most of then are </a:t>
            </a:r>
            <a:r>
              <a:rPr lang="es-419" sz="1800">
                <a:solidFill>
                  <a:schemeClr val="dk2"/>
                </a:solidFill>
              </a:rPr>
              <a:t>written</a:t>
            </a:r>
            <a:r>
              <a:rPr lang="es-419" sz="1800">
                <a:solidFill>
                  <a:schemeClr val="dk2"/>
                </a:solidFill>
              </a:rPr>
              <a:t> in C, but is also possible to use another programming languages such as C++, Rust, Go, Zig, etc.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-419" sz="1800">
                <a:solidFill>
                  <a:schemeClr val="dk2"/>
                </a:solidFill>
              </a:rPr>
              <a:t>Reasons to write are many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-419" sz="1800">
                <a:solidFill>
                  <a:schemeClr val="dk2"/>
                </a:solidFill>
              </a:rPr>
              <a:t>There are plenty of PHP’s extension on the web, mainly listed on </a:t>
            </a:r>
            <a:r>
              <a:rPr b="1" lang="es-419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https://pecl.php.net/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7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6 PHP Internals - Extensions</a:t>
            </a:r>
            <a:endParaRPr/>
          </a:p>
        </p:txBody>
      </p:sp>
      <p:sp>
        <p:nvSpPr>
          <p:cNvPr id="623" name="Google Shape;623;p77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Extensions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24" name="Google Shape;624;p77"/>
          <p:cNvSpPr txBox="1"/>
          <p:nvPr/>
        </p:nvSpPr>
        <p:spPr>
          <a:xfrm>
            <a:off x="391675" y="1444338"/>
            <a:ext cx="730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-419" sz="1800">
                <a:solidFill>
                  <a:schemeClr val="dk2"/>
                </a:solidFill>
              </a:rPr>
              <a:t>There are plenty of PHP’s extension on the web, mainly listed on </a:t>
            </a:r>
            <a:r>
              <a:rPr b="1" lang="es-419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https://pecl.php.net/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25" name="Google Shape;62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413" y="2211463"/>
            <a:ext cx="3239171" cy="2655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8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6 PHP Internals - Extensions</a:t>
            </a:r>
            <a:endParaRPr/>
          </a:p>
        </p:txBody>
      </p:sp>
      <p:sp>
        <p:nvSpPr>
          <p:cNvPr id="631" name="Google Shape;631;p78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Other resources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32" name="Google Shape;632;p78"/>
          <p:cNvSpPr txBox="1"/>
          <p:nvPr/>
        </p:nvSpPr>
        <p:spPr>
          <a:xfrm>
            <a:off x="391675" y="1444338"/>
            <a:ext cx="7308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-419" sz="1800">
                <a:solidFill>
                  <a:schemeClr val="dk2"/>
                </a:solidFill>
              </a:rPr>
              <a:t>Zephir Programming Language</a:t>
            </a:r>
            <a:endParaRPr sz="1800"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s-419">
                <a:solidFill>
                  <a:schemeClr val="dk2"/>
                </a:solidFill>
              </a:rPr>
              <a:t>Zephir, an open source, high-level language designed to ease the creation and maintainability of extensions for PHP with a focus on </a:t>
            </a:r>
            <a:r>
              <a:rPr b="1" lang="es-419">
                <a:solidFill>
                  <a:schemeClr val="dk2"/>
                </a:solidFill>
              </a:rPr>
              <a:t>type </a:t>
            </a:r>
            <a:r>
              <a:rPr lang="es-419">
                <a:solidFill>
                  <a:schemeClr val="dk2"/>
                </a:solidFill>
              </a:rPr>
              <a:t>and </a:t>
            </a:r>
            <a:r>
              <a:rPr b="1" lang="es-419">
                <a:solidFill>
                  <a:schemeClr val="dk2"/>
                </a:solidFill>
              </a:rPr>
              <a:t>memory safety</a:t>
            </a:r>
            <a:r>
              <a:rPr lang="es-419">
                <a:solidFill>
                  <a:schemeClr val="dk2"/>
                </a:solidFill>
              </a:rPr>
              <a:t>.</a:t>
            </a:r>
            <a:br>
              <a:rPr lang="es-419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b="1" lang="es-419">
                <a:solidFill>
                  <a:schemeClr val="dk2"/>
                </a:solidFill>
              </a:rPr>
              <a:t>https://zephir-lang.com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633" name="Google Shape;63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238" y="2438888"/>
            <a:ext cx="4711333" cy="2101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9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6 PHP Internals - Extensions</a:t>
            </a:r>
            <a:endParaRPr/>
          </a:p>
        </p:txBody>
      </p:sp>
      <p:sp>
        <p:nvSpPr>
          <p:cNvPr id="639" name="Google Shape;639;p79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Other resources - Zephir Programming Language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40" name="Google Shape;64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600" y="1516800"/>
            <a:ext cx="5798790" cy="34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0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6 PHP Internals - Extensions</a:t>
            </a:r>
            <a:endParaRPr/>
          </a:p>
        </p:txBody>
      </p:sp>
      <p:sp>
        <p:nvSpPr>
          <p:cNvPr id="646" name="Google Shape;646;p80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Other resources - Zephir Programming Language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47" name="Google Shape;64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000" y="1352375"/>
            <a:ext cx="5726500" cy="371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1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6 PHP Internals - Extensions</a:t>
            </a:r>
            <a:endParaRPr/>
          </a:p>
        </p:txBody>
      </p:sp>
      <p:sp>
        <p:nvSpPr>
          <p:cNvPr id="653" name="Google Shape;653;p81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Other resources - PHP-CPP - Extensions in C++ made easy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54" name="Google Shape;65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50" y="1538950"/>
            <a:ext cx="7941941" cy="34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What is this presentation about?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56050" y="1283775"/>
            <a:ext cx="8520600" cy="3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This presentation will try to give you a better understanding about different ways someone can contribute to the PHP Project, </a:t>
            </a:r>
            <a:r>
              <a:rPr b="1" lang="es-419"/>
              <a:t>specially by coding</a:t>
            </a:r>
            <a:br>
              <a:rPr lang="es-419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Will provide online resources to learn about</a:t>
            </a:r>
            <a:br>
              <a:rPr lang="es-419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Instructions to setup your local environment</a:t>
            </a:r>
            <a:br>
              <a:rPr lang="es-419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Roadmap mad</a:t>
            </a:r>
            <a:r>
              <a:rPr lang="es-419"/>
              <a:t>e by</a:t>
            </a:r>
            <a:r>
              <a:rPr lang="es-419"/>
              <a:t> experience to contribute to the code of PHP, </a:t>
            </a:r>
            <a:r>
              <a:rPr b="1" lang="es-419"/>
              <a:t>the way I made it!</a:t>
            </a:r>
            <a:endParaRPr b="1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2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Internals Information</a:t>
            </a:r>
            <a:endParaRPr/>
          </a:p>
        </p:txBody>
      </p:sp>
      <p:sp>
        <p:nvSpPr>
          <p:cNvPr id="660" name="Google Shape;660;p82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Resources: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61" name="Google Shape;661;p82"/>
          <p:cNvSpPr txBox="1"/>
          <p:nvPr/>
        </p:nvSpPr>
        <p:spPr>
          <a:xfrm>
            <a:off x="426350" y="1355175"/>
            <a:ext cx="4443600" cy="30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Internals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419" sz="1100"/>
              <a:t>PHP Internals Book: </a:t>
            </a:r>
            <a:r>
              <a:rPr lang="es-419" sz="1200" u="sng">
                <a:solidFill>
                  <a:srgbClr val="1155CC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https://www.phpinternalsbook.com/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-419" sz="1100">
                <a:solidFill>
                  <a:schemeClr val="dk1"/>
                </a:solidFill>
                <a:highlight>
                  <a:srgbClr val="FFFFFF"/>
                </a:highlight>
              </a:rPr>
              <a:t>Book: Extending and Embedding PHP by Sara Golemon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Official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-419" sz="1100">
                <a:solidFill>
                  <a:schemeClr val="dk1"/>
                </a:solidFill>
                <a:highlight>
                  <a:srgbClr val="FFFFFF"/>
                </a:highlight>
              </a:rPr>
              <a:t>Github discussions and pull requests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-419" sz="1100">
                <a:solidFill>
                  <a:schemeClr val="dk1"/>
                </a:solidFill>
                <a:highlight>
                  <a:srgbClr val="FFFFFF"/>
                </a:highlight>
              </a:rPr>
              <a:t>Internals mailing list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-419" sz="1100">
                <a:solidFill>
                  <a:schemeClr val="dk1"/>
                </a:solidFill>
                <a:highlight>
                  <a:srgbClr val="FFFFFF"/>
                </a:highlight>
              </a:rPr>
              <a:t>Check the already created RFCs and their implementation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-419" sz="1100" u="sng">
                <a:solidFill>
                  <a:srgbClr val="1155CC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https://wiki.php.net/internals/extensions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-419" sz="1100" u="sng">
                <a:solidFill>
                  <a:srgbClr val="1155CC"/>
                </a:solidFill>
                <a:highlight>
                  <a:srgbClr val="FFFFFF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https://qa.php.net/write-test.php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-419" sz="1100" u="sng">
                <a:solidFill>
                  <a:srgbClr val="1155CC"/>
                </a:solidFill>
                <a:highlight>
                  <a:srgbClr val="FFFFFF"/>
                </a:highlight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https://www.php.net/get-involved.php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-419" sz="1100" u="sng">
                <a:solidFill>
                  <a:srgbClr val="1155CC"/>
                </a:solidFill>
                <a:highlight>
                  <a:srgbClr val="FFFFFF"/>
                </a:highlight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https://wiki.php.net/rfc/howto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-419" sz="1100" u="sng">
                <a:solidFill>
                  <a:srgbClr val="1155CC"/>
                </a:solidFill>
                <a:highlight>
                  <a:srgbClr val="FFFFFF"/>
                </a:highlight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https://qa.php.net/write-test.php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-419" sz="1100" u="sng">
                <a:solidFill>
                  <a:srgbClr val="1155CC"/>
                </a:solidFill>
                <a:highlight>
                  <a:srgbClr val="FFFFFF"/>
                </a:highlight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http://doc.php.net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662" name="Google Shape;662;p82"/>
          <p:cNvSpPr txBox="1"/>
          <p:nvPr/>
        </p:nvSpPr>
        <p:spPr>
          <a:xfrm>
            <a:off x="4693550" y="1355175"/>
            <a:ext cx="44436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Extra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-419" sz="1100"/>
              <a:t>Use AI tools like ChatGPT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 sz="1100"/>
              <a:t>Nikita Popov </a:t>
            </a:r>
            <a:r>
              <a:rPr lang="es-419" sz="1200" u="sng">
                <a:solidFill>
                  <a:srgbClr val="1155CC"/>
                </a:solidFill>
                <a:highlight>
                  <a:srgbClr val="FFFFFF"/>
                </a:highlight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https://www.npopov.com/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 sz="1100"/>
              <a:t>Extensions: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 sz="1200" u="sng">
                <a:solidFill>
                  <a:srgbClr val="1155CC"/>
                </a:solidFill>
                <a:highlight>
                  <a:srgbClr val="FFFFFF"/>
                </a:highlight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https://github.com/phplang/extension-tutorial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 sz="1200" u="sng">
                <a:solidFill>
                  <a:srgbClr val="1155CC"/>
                </a:solidFill>
                <a:highlight>
                  <a:srgbClr val="FFFFFF"/>
                </a:highlight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https://speakerdeck.com/carusogabriel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3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Roadmap: Internals Information</a:t>
            </a:r>
            <a:endParaRPr/>
          </a:p>
        </p:txBody>
      </p:sp>
      <p:sp>
        <p:nvSpPr>
          <p:cNvPr id="668" name="Google Shape;668;p83"/>
          <p:cNvSpPr txBox="1"/>
          <p:nvPr>
            <p:ph type="title"/>
          </p:nvPr>
        </p:nvSpPr>
        <p:spPr>
          <a:xfrm>
            <a:off x="426350" y="978425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Resources: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69" name="Google Shape;669;p83"/>
          <p:cNvSpPr txBox="1"/>
          <p:nvPr/>
        </p:nvSpPr>
        <p:spPr>
          <a:xfrm>
            <a:off x="426350" y="1621225"/>
            <a:ext cx="8520600" cy="16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Youtube: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-419" sz="12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Gina Banyard - How to contribute to PHP</a:t>
            </a:r>
            <a:endParaRPr sz="17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419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Gabriel Caruso - Contribute to PHP Core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419" sz="12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PHPKonf 2020 - Ekin Bayar: We want YOU to contribute to PHP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419" sz="12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Gabriel Caruso: Contributing to PHP's Core – phpCE 2018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419" sz="120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Sammy Kaye : Writing tests for PHP source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419" sz="120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PHP Round Table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84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Last but not least! … donate! :)</a:t>
            </a:r>
            <a:endParaRPr/>
          </a:p>
        </p:txBody>
      </p:sp>
      <p:pic>
        <p:nvPicPr>
          <p:cNvPr id="675" name="Google Shape;67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25" y="1017725"/>
            <a:ext cx="813182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My PHP contributions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575" y="1017725"/>
            <a:ext cx="629932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426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 to start contributing to the code of PHP</a:t>
            </a:r>
            <a:endParaRPr/>
          </a:p>
        </p:txBody>
      </p:sp>
      <p:grpSp>
        <p:nvGrpSpPr>
          <p:cNvPr id="114" name="Google Shape;114;p21"/>
          <p:cNvGrpSpPr/>
          <p:nvPr/>
        </p:nvGrpSpPr>
        <p:grpSpPr>
          <a:xfrm>
            <a:off x="426350" y="1017725"/>
            <a:ext cx="2027275" cy="544325"/>
            <a:chOff x="478075" y="1205075"/>
            <a:chExt cx="2027275" cy="544325"/>
          </a:xfrm>
        </p:grpSpPr>
        <p:sp>
          <p:nvSpPr>
            <p:cNvPr id="115" name="Google Shape;115;p21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Join the community</a:t>
              </a: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lt1"/>
                  </a:solidFill>
                </a:rPr>
                <a:t>1</a:t>
              </a:r>
              <a:endParaRPr sz="1100"/>
            </a:p>
          </p:txBody>
        </p:sp>
      </p:grpSp>
      <p:grpSp>
        <p:nvGrpSpPr>
          <p:cNvPr id="117" name="Google Shape;117;p21"/>
          <p:cNvGrpSpPr/>
          <p:nvPr/>
        </p:nvGrpSpPr>
        <p:grpSpPr>
          <a:xfrm>
            <a:off x="3932150" y="2205000"/>
            <a:ext cx="2256750" cy="1031861"/>
            <a:chOff x="5227550" y="2205000"/>
            <a:chExt cx="2256750" cy="1031861"/>
          </a:xfrm>
        </p:grpSpPr>
        <p:sp>
          <p:nvSpPr>
            <p:cNvPr id="118" name="Google Shape;118;p21"/>
            <p:cNvSpPr/>
            <p:nvPr/>
          </p:nvSpPr>
          <p:spPr>
            <a:xfrm>
              <a:off x="5378000" y="2327861"/>
              <a:ext cx="2106300" cy="909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solidFill>
                    <a:schemeClr val="lt1"/>
                  </a:solidFill>
                </a:rPr>
                <a:t>Read the existing documentation and learn from it,</a:t>
              </a:r>
              <a:r>
                <a:rPr lang="es-419" u="sng">
                  <a:solidFill>
                    <a:schemeClr val="lt1"/>
                  </a:solidFill>
                </a:rPr>
                <a:t> </a:t>
              </a:r>
              <a:r>
                <a:rPr b="1" lang="es-419" u="sng">
                  <a:solidFill>
                    <a:schemeClr val="lt1"/>
                  </a:solidFill>
                </a:rPr>
                <a:t>while walking the roadmap</a:t>
              </a:r>
              <a:endParaRPr b="1" u="sng">
                <a:solidFill>
                  <a:schemeClr val="lt1"/>
                </a:solidFill>
              </a:endParaRPr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5227550" y="2205000"/>
              <a:ext cx="669900" cy="1551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lt1"/>
                  </a:solidFill>
                </a:rPr>
                <a:t>Always</a:t>
              </a:r>
              <a:endParaRPr sz="900">
                <a:solidFill>
                  <a:schemeClr val="lt1"/>
                </a:solidFill>
              </a:endParaRPr>
            </a:p>
          </p:txBody>
        </p:sp>
      </p:grpSp>
      <p:grpSp>
        <p:nvGrpSpPr>
          <p:cNvPr id="120" name="Google Shape;120;p21"/>
          <p:cNvGrpSpPr/>
          <p:nvPr/>
        </p:nvGrpSpPr>
        <p:grpSpPr>
          <a:xfrm>
            <a:off x="2806775" y="4343338"/>
            <a:ext cx="2027275" cy="544325"/>
            <a:chOff x="478075" y="1205075"/>
            <a:chExt cx="2027275" cy="544325"/>
          </a:xfrm>
        </p:grpSpPr>
        <p:sp>
          <p:nvSpPr>
            <p:cNvPr id="121" name="Google Shape;121;p21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Make an RFC</a:t>
              </a: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lt1"/>
                  </a:solidFill>
                </a:rPr>
                <a:t>6.1</a:t>
              </a:r>
              <a:endParaRPr sz="900"/>
            </a:p>
          </p:txBody>
        </p:sp>
      </p:grpSp>
      <p:grpSp>
        <p:nvGrpSpPr>
          <p:cNvPr id="123" name="Google Shape;123;p21"/>
          <p:cNvGrpSpPr/>
          <p:nvPr/>
        </p:nvGrpSpPr>
        <p:grpSpPr>
          <a:xfrm>
            <a:off x="5235325" y="4343338"/>
            <a:ext cx="2027275" cy="544325"/>
            <a:chOff x="478075" y="1205075"/>
            <a:chExt cx="2027275" cy="544325"/>
          </a:xfrm>
        </p:grpSpPr>
        <p:sp>
          <p:nvSpPr>
            <p:cNvPr id="124" name="Google Shape;124;p21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Write an Extension</a:t>
              </a: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lt1"/>
                  </a:solidFill>
                </a:rPr>
                <a:t>6.2</a:t>
              </a:r>
              <a:endParaRPr sz="900"/>
            </a:p>
          </p:txBody>
        </p:sp>
      </p:grpSp>
      <p:grpSp>
        <p:nvGrpSpPr>
          <p:cNvPr id="126" name="Google Shape;126;p21"/>
          <p:cNvGrpSpPr/>
          <p:nvPr/>
        </p:nvGrpSpPr>
        <p:grpSpPr>
          <a:xfrm>
            <a:off x="426350" y="1682850"/>
            <a:ext cx="2027275" cy="544325"/>
            <a:chOff x="478075" y="1205075"/>
            <a:chExt cx="2027275" cy="544325"/>
          </a:xfrm>
        </p:grpSpPr>
        <p:sp>
          <p:nvSpPr>
            <p:cNvPr id="127" name="Google Shape;127;p21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Read contributor information</a:t>
              </a: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lt1"/>
                  </a:solidFill>
                </a:rPr>
                <a:t>2</a:t>
              </a:r>
              <a:endParaRPr sz="1100"/>
            </a:p>
          </p:txBody>
        </p:sp>
      </p:grpSp>
      <p:grpSp>
        <p:nvGrpSpPr>
          <p:cNvPr id="129" name="Google Shape;129;p21"/>
          <p:cNvGrpSpPr/>
          <p:nvPr/>
        </p:nvGrpSpPr>
        <p:grpSpPr>
          <a:xfrm>
            <a:off x="426350" y="2347963"/>
            <a:ext cx="2027275" cy="544325"/>
            <a:chOff x="478075" y="1205075"/>
            <a:chExt cx="2027275" cy="544325"/>
          </a:xfrm>
        </p:grpSpPr>
        <p:sp>
          <p:nvSpPr>
            <p:cNvPr id="130" name="Google Shape;130;p21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Setup local environment</a:t>
              </a: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lt1"/>
                  </a:solidFill>
                </a:rPr>
                <a:t>3</a:t>
              </a:r>
              <a:endParaRPr sz="1100"/>
            </a:p>
          </p:txBody>
        </p:sp>
      </p:grpSp>
      <p:grpSp>
        <p:nvGrpSpPr>
          <p:cNvPr id="132" name="Google Shape;132;p21"/>
          <p:cNvGrpSpPr/>
          <p:nvPr/>
        </p:nvGrpSpPr>
        <p:grpSpPr>
          <a:xfrm>
            <a:off x="426350" y="3013088"/>
            <a:ext cx="2027275" cy="544325"/>
            <a:chOff x="478075" y="1205075"/>
            <a:chExt cx="2027275" cy="544325"/>
          </a:xfrm>
        </p:grpSpPr>
        <p:sp>
          <p:nvSpPr>
            <p:cNvPr id="133" name="Google Shape;133;p21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Learn PHP Tests (PHPT)</a:t>
              </a: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lt1"/>
                  </a:solidFill>
                </a:rPr>
                <a:t>4</a:t>
              </a:r>
              <a:endParaRPr sz="1100"/>
            </a:p>
          </p:txBody>
        </p:sp>
      </p:grpSp>
      <p:grpSp>
        <p:nvGrpSpPr>
          <p:cNvPr id="135" name="Google Shape;135;p21"/>
          <p:cNvGrpSpPr/>
          <p:nvPr/>
        </p:nvGrpSpPr>
        <p:grpSpPr>
          <a:xfrm>
            <a:off x="426338" y="3678213"/>
            <a:ext cx="2027275" cy="544325"/>
            <a:chOff x="478075" y="1205075"/>
            <a:chExt cx="2027275" cy="544325"/>
          </a:xfrm>
        </p:grpSpPr>
        <p:sp>
          <p:nvSpPr>
            <p:cNvPr id="136" name="Google Shape;136;p21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Fix a bug</a:t>
              </a: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lt1"/>
                  </a:solidFill>
                </a:rPr>
                <a:t>5</a:t>
              </a:r>
              <a:endParaRPr sz="1100"/>
            </a:p>
          </p:txBody>
        </p:sp>
      </p:grpSp>
      <p:grpSp>
        <p:nvGrpSpPr>
          <p:cNvPr id="138" name="Google Shape;138;p21"/>
          <p:cNvGrpSpPr/>
          <p:nvPr/>
        </p:nvGrpSpPr>
        <p:grpSpPr>
          <a:xfrm>
            <a:off x="426350" y="4343338"/>
            <a:ext cx="2027275" cy="544325"/>
            <a:chOff x="478075" y="1205075"/>
            <a:chExt cx="2027275" cy="544325"/>
          </a:xfrm>
        </p:grpSpPr>
        <p:sp>
          <p:nvSpPr>
            <p:cNvPr id="139" name="Google Shape;139;p21"/>
            <p:cNvSpPr/>
            <p:nvPr/>
          </p:nvSpPr>
          <p:spPr>
            <a:xfrm>
              <a:off x="620750" y="1261600"/>
              <a:ext cx="1884600" cy="48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Deep Dive into PHP Internals</a:t>
              </a: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478075" y="1205075"/>
              <a:ext cx="243900" cy="248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lt1"/>
                  </a:solidFill>
                </a:rPr>
                <a:t>6</a:t>
              </a:r>
              <a:endParaRPr sz="110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